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diagrams/data1.xml" ContentType="application/vnd.openxmlformats-officedocument.drawingml.diagramData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23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8.xml" ContentType="application/vnd.openxmlformats-officedocument.presentationml.notesSlide+xml"/>
  <Override PartName="/ppt/slideLayouts/slideLayout12.xml" ContentType="application/vnd.openxmlformats-officedocument.presentationml.slideLayout+xml"/>
  <Override PartName="/ppt/notesSlides/notesSlide1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diagrams/drawing1.xml" ContentType="application/vnd.ms-office.drawingml.diagramDrawing+xml"/>
  <Override PartName="/ppt/webextensions/taskpanes.xml" ContentType="application/vnd.ms-office.webextensiontaskpanes+xml"/>
  <Override PartName="/ppt/webextensions/webextension1.xml" ContentType="application/vnd.ms-office.webextension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7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3" r:id="rId12"/>
    <p:sldId id="274" r:id="rId13"/>
    <p:sldId id="277" r:id="rId14"/>
    <p:sldId id="278" r:id="rId15"/>
    <p:sldId id="302" r:id="rId16"/>
    <p:sldId id="303" r:id="rId17"/>
    <p:sldId id="304" r:id="rId18"/>
    <p:sldId id="307" r:id="rId19"/>
    <p:sldId id="308" r:id="rId20"/>
    <p:sldId id="279" r:id="rId21"/>
    <p:sldId id="280" r:id="rId22"/>
    <p:sldId id="281" r:id="rId23"/>
    <p:sldId id="282" r:id="rId24"/>
    <p:sldId id="309" r:id="rId25"/>
    <p:sldId id="283" r:id="rId26"/>
    <p:sldId id="284" r:id="rId27"/>
    <p:sldId id="285" r:id="rId28"/>
    <p:sldId id="286" r:id="rId29"/>
    <p:sldId id="312" r:id="rId30"/>
    <p:sldId id="310" r:id="rId31"/>
    <p:sldId id="287" r:id="rId32"/>
    <p:sldId id="288" r:id="rId33"/>
    <p:sldId id="289" r:id="rId34"/>
    <p:sldId id="290" r:id="rId35"/>
    <p:sldId id="291" r:id="rId36"/>
    <p:sldId id="295" r:id="rId37"/>
    <p:sldId id="311" r:id="rId38"/>
    <p:sldId id="297" r:id="rId39"/>
    <p:sldId id="293" r:id="rId40"/>
    <p:sldId id="294" r:id="rId41"/>
    <p:sldId id="296" r:id="rId42"/>
    <p:sldId id="298" r:id="rId43"/>
    <p:sldId id="299" r:id="rId44"/>
    <p:sldId id="300" r:id="rId45"/>
    <p:sldId id="313" r:id="rId4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5ABE"/>
    <a:srgbClr val="1001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79126"/>
  </p:normalViewPr>
  <p:slideViewPr>
    <p:cSldViewPr snapToGrid="0" snapToObjects="1">
      <p:cViewPr varScale="1">
        <p:scale>
          <a:sx n="90" d="100"/>
          <a:sy n="90" d="100"/>
        </p:scale>
        <p:origin x="19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ustomXml" Target="../customXml/item2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A16798-49C6-47D9-BF19-B80449F4FBBB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CB0F2A5-0C37-489C-AFFD-71D8EB830C05}">
      <dgm:prSet/>
      <dgm:spPr/>
      <dgm:t>
        <a:bodyPr/>
        <a:lstStyle/>
        <a:p>
          <a:r>
            <a:rPr lang="pt-BR"/>
            <a:t>Vantagens:</a:t>
          </a:r>
          <a:endParaRPr lang="en-US"/>
        </a:p>
      </dgm:t>
    </dgm:pt>
    <dgm:pt modelId="{B66273B6-C8BA-45B8-9088-ED079E81FFC5}" type="parTrans" cxnId="{647BA71B-515C-446F-9C88-CAFFA70C84C3}">
      <dgm:prSet/>
      <dgm:spPr/>
      <dgm:t>
        <a:bodyPr/>
        <a:lstStyle/>
        <a:p>
          <a:endParaRPr lang="en-US"/>
        </a:p>
      </dgm:t>
    </dgm:pt>
    <dgm:pt modelId="{BE62DD20-7598-4FA6-BC8F-C8CBAEDFB62E}" type="sibTrans" cxnId="{647BA71B-515C-446F-9C88-CAFFA70C84C3}">
      <dgm:prSet/>
      <dgm:spPr/>
      <dgm:t>
        <a:bodyPr/>
        <a:lstStyle/>
        <a:p>
          <a:endParaRPr lang="en-US"/>
        </a:p>
      </dgm:t>
    </dgm:pt>
    <dgm:pt modelId="{38CEDA59-118C-44B9-89A2-C7350FDB2333}">
      <dgm:prSet/>
      <dgm:spPr/>
      <dgm:t>
        <a:bodyPr/>
        <a:lstStyle/>
        <a:p>
          <a:r>
            <a:rPr lang="pt-BR"/>
            <a:t>Permitir que software herdado executasse em caros hardwares de mainframes;</a:t>
          </a:r>
          <a:endParaRPr lang="en-US"/>
        </a:p>
      </dgm:t>
    </dgm:pt>
    <dgm:pt modelId="{88F59B8F-FAB2-4BB7-A508-C887B74B6973}" type="parTrans" cxnId="{3AFB805B-64B6-44E8-9D47-9C10D0117017}">
      <dgm:prSet/>
      <dgm:spPr/>
      <dgm:t>
        <a:bodyPr/>
        <a:lstStyle/>
        <a:p>
          <a:endParaRPr lang="en-US"/>
        </a:p>
      </dgm:t>
    </dgm:pt>
    <dgm:pt modelId="{85D71180-571E-4009-A63E-3CF1F91509C7}" type="sibTrans" cxnId="{3AFB805B-64B6-44E8-9D47-9C10D0117017}">
      <dgm:prSet/>
      <dgm:spPr/>
      <dgm:t>
        <a:bodyPr/>
        <a:lstStyle/>
        <a:p>
          <a:endParaRPr lang="en-US"/>
        </a:p>
      </dgm:t>
    </dgm:pt>
    <dgm:pt modelId="{885736E3-24BA-45EC-824D-BF22A60CDCB1}">
      <dgm:prSet/>
      <dgm:spPr/>
      <dgm:t>
        <a:bodyPr/>
        <a:lstStyle/>
        <a:p>
          <a:r>
            <a:rPr lang="pt-BR"/>
            <a:t>Proporciona alto grau de portabilidade, flexibilidade e escalabilidade;</a:t>
          </a:r>
          <a:endParaRPr lang="en-US"/>
        </a:p>
      </dgm:t>
    </dgm:pt>
    <dgm:pt modelId="{4B3E9E3D-F864-433A-B6F1-4CE40107C377}" type="parTrans" cxnId="{53650498-645F-41DF-9DFA-8F27A01A112A}">
      <dgm:prSet/>
      <dgm:spPr/>
      <dgm:t>
        <a:bodyPr/>
        <a:lstStyle/>
        <a:p>
          <a:endParaRPr lang="en-US"/>
        </a:p>
      </dgm:t>
    </dgm:pt>
    <dgm:pt modelId="{A79AA8A5-855B-4050-BF4B-916E84932D2D}" type="sibTrans" cxnId="{53650498-645F-41DF-9DFA-8F27A01A112A}">
      <dgm:prSet/>
      <dgm:spPr/>
      <dgm:t>
        <a:bodyPr/>
        <a:lstStyle/>
        <a:p>
          <a:endParaRPr lang="en-US"/>
        </a:p>
      </dgm:t>
    </dgm:pt>
    <dgm:pt modelId="{DF97330A-254D-4406-B634-BAA68190B863}">
      <dgm:prSet/>
      <dgm:spPr/>
      <dgm:t>
        <a:bodyPr/>
        <a:lstStyle/>
        <a:p>
          <a:r>
            <a:rPr lang="pt-BR"/>
            <a:t>Desvantagens:</a:t>
          </a:r>
          <a:endParaRPr lang="en-US"/>
        </a:p>
      </dgm:t>
    </dgm:pt>
    <dgm:pt modelId="{CAFA2AD2-E33B-4080-90CE-9C2776C7AEF9}" type="parTrans" cxnId="{A3B9B866-6FDC-4E31-AF5B-10AC678F84D5}">
      <dgm:prSet/>
      <dgm:spPr/>
      <dgm:t>
        <a:bodyPr/>
        <a:lstStyle/>
        <a:p>
          <a:endParaRPr lang="en-US"/>
        </a:p>
      </dgm:t>
    </dgm:pt>
    <dgm:pt modelId="{F3F3135E-AB4A-49B1-A224-B59176B05222}" type="sibTrans" cxnId="{A3B9B866-6FDC-4E31-AF5B-10AC678F84D5}">
      <dgm:prSet/>
      <dgm:spPr/>
      <dgm:t>
        <a:bodyPr/>
        <a:lstStyle/>
        <a:p>
          <a:endParaRPr lang="en-US"/>
        </a:p>
      </dgm:t>
    </dgm:pt>
    <dgm:pt modelId="{F63AB9DF-AE4C-4E38-9BFC-F5F1E59C7D80}">
      <dgm:prSet/>
      <dgm:spPr/>
      <dgm:t>
        <a:bodyPr/>
        <a:lstStyle/>
        <a:p>
          <a:r>
            <a:rPr lang="pt-BR"/>
            <a:t>Sobrecarga afeta a todas as máquinas virtuais.</a:t>
          </a:r>
          <a:endParaRPr lang="en-US"/>
        </a:p>
      </dgm:t>
    </dgm:pt>
    <dgm:pt modelId="{D00CD630-75A0-4628-905E-A593F9560A44}" type="parTrans" cxnId="{C5CD11F1-9DB9-4A51-899B-5D594D58530C}">
      <dgm:prSet/>
      <dgm:spPr/>
      <dgm:t>
        <a:bodyPr/>
        <a:lstStyle/>
        <a:p>
          <a:endParaRPr lang="en-US"/>
        </a:p>
      </dgm:t>
    </dgm:pt>
    <dgm:pt modelId="{F7C20B1A-E0B5-4EA7-828D-42B58303C0CD}" type="sibTrans" cxnId="{C5CD11F1-9DB9-4A51-899B-5D594D58530C}">
      <dgm:prSet/>
      <dgm:spPr/>
      <dgm:t>
        <a:bodyPr/>
        <a:lstStyle/>
        <a:p>
          <a:endParaRPr lang="en-US"/>
        </a:p>
      </dgm:t>
    </dgm:pt>
    <dgm:pt modelId="{AAE18EAB-7DF2-4369-AF6F-1BAFB0C4DA32}">
      <dgm:prSet/>
      <dgm:spPr/>
      <dgm:t>
        <a:bodyPr/>
        <a:lstStyle/>
        <a:p>
          <a:r>
            <a:rPr lang="pt-BR"/>
            <a:t>Segurança precisa ser muito bem elaborada.</a:t>
          </a:r>
          <a:endParaRPr lang="en-US"/>
        </a:p>
      </dgm:t>
    </dgm:pt>
    <dgm:pt modelId="{4846935C-5BA3-4B6C-90BC-FBBC5F38E24A}" type="parTrans" cxnId="{C06D74B8-A7C3-4F30-A555-E404452830F8}">
      <dgm:prSet/>
      <dgm:spPr/>
      <dgm:t>
        <a:bodyPr/>
        <a:lstStyle/>
        <a:p>
          <a:endParaRPr lang="en-US"/>
        </a:p>
      </dgm:t>
    </dgm:pt>
    <dgm:pt modelId="{CE6EC2C7-58F6-476C-BB4C-DAB6F4157A69}" type="sibTrans" cxnId="{C06D74B8-A7C3-4F30-A555-E404452830F8}">
      <dgm:prSet/>
      <dgm:spPr/>
      <dgm:t>
        <a:bodyPr/>
        <a:lstStyle/>
        <a:p>
          <a:endParaRPr lang="en-US"/>
        </a:p>
      </dgm:t>
    </dgm:pt>
    <dgm:pt modelId="{CDB33DF7-2570-454A-92E3-86E453569F1B}" type="pres">
      <dgm:prSet presAssocID="{42A16798-49C6-47D9-BF19-B80449F4FBBB}" presName="linear" presStyleCnt="0">
        <dgm:presLayoutVars>
          <dgm:dir/>
          <dgm:animLvl val="lvl"/>
          <dgm:resizeHandles val="exact"/>
        </dgm:presLayoutVars>
      </dgm:prSet>
      <dgm:spPr/>
    </dgm:pt>
    <dgm:pt modelId="{35AA4529-DBCF-AF40-BF66-C7C9E5BD5017}" type="pres">
      <dgm:prSet presAssocID="{DCB0F2A5-0C37-489C-AFFD-71D8EB830C05}" presName="parentLin" presStyleCnt="0"/>
      <dgm:spPr/>
    </dgm:pt>
    <dgm:pt modelId="{DC0F340A-1234-8B47-8135-31333E3F717C}" type="pres">
      <dgm:prSet presAssocID="{DCB0F2A5-0C37-489C-AFFD-71D8EB830C05}" presName="parentLeftMargin" presStyleLbl="node1" presStyleIdx="0" presStyleCnt="2"/>
      <dgm:spPr/>
    </dgm:pt>
    <dgm:pt modelId="{500B7DE1-60F7-3141-96E3-93EE28317065}" type="pres">
      <dgm:prSet presAssocID="{DCB0F2A5-0C37-489C-AFFD-71D8EB830C0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8D6B52A-B2D2-E841-A068-258F4F095F17}" type="pres">
      <dgm:prSet presAssocID="{DCB0F2A5-0C37-489C-AFFD-71D8EB830C05}" presName="negativeSpace" presStyleCnt="0"/>
      <dgm:spPr/>
    </dgm:pt>
    <dgm:pt modelId="{CFEA3512-69BA-7345-A780-7A4BAE2062EE}" type="pres">
      <dgm:prSet presAssocID="{DCB0F2A5-0C37-489C-AFFD-71D8EB830C05}" presName="childText" presStyleLbl="conFgAcc1" presStyleIdx="0" presStyleCnt="2">
        <dgm:presLayoutVars>
          <dgm:bulletEnabled val="1"/>
        </dgm:presLayoutVars>
      </dgm:prSet>
      <dgm:spPr/>
    </dgm:pt>
    <dgm:pt modelId="{909A4E05-4285-9643-A54A-8EE553B9B8C0}" type="pres">
      <dgm:prSet presAssocID="{BE62DD20-7598-4FA6-BC8F-C8CBAEDFB62E}" presName="spaceBetweenRectangles" presStyleCnt="0"/>
      <dgm:spPr/>
    </dgm:pt>
    <dgm:pt modelId="{AD8BB57B-8C07-2C4C-8257-A506B0D2C0D5}" type="pres">
      <dgm:prSet presAssocID="{DF97330A-254D-4406-B634-BAA68190B863}" presName="parentLin" presStyleCnt="0"/>
      <dgm:spPr/>
    </dgm:pt>
    <dgm:pt modelId="{BF9CB376-1CB2-2449-82FA-3A2AFE19534D}" type="pres">
      <dgm:prSet presAssocID="{DF97330A-254D-4406-B634-BAA68190B863}" presName="parentLeftMargin" presStyleLbl="node1" presStyleIdx="0" presStyleCnt="2"/>
      <dgm:spPr/>
    </dgm:pt>
    <dgm:pt modelId="{8344BDF7-A3AC-B346-BC4D-A422608E14A2}" type="pres">
      <dgm:prSet presAssocID="{DF97330A-254D-4406-B634-BAA68190B86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77ED998-E7D8-074F-B4BA-CEFED931A435}" type="pres">
      <dgm:prSet presAssocID="{DF97330A-254D-4406-B634-BAA68190B863}" presName="negativeSpace" presStyleCnt="0"/>
      <dgm:spPr/>
    </dgm:pt>
    <dgm:pt modelId="{028AA58E-6385-0942-86EA-8399DC2F8FF3}" type="pres">
      <dgm:prSet presAssocID="{DF97330A-254D-4406-B634-BAA68190B863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4943311-833D-AB43-B881-172A303403D5}" type="presOf" srcId="{DF97330A-254D-4406-B634-BAA68190B863}" destId="{8344BDF7-A3AC-B346-BC4D-A422608E14A2}" srcOrd="1" destOrd="0" presId="urn:microsoft.com/office/officeart/2005/8/layout/list1"/>
    <dgm:cxn modelId="{CF256215-2165-1741-B725-D9F4671C6B28}" type="presOf" srcId="{885736E3-24BA-45EC-824D-BF22A60CDCB1}" destId="{CFEA3512-69BA-7345-A780-7A4BAE2062EE}" srcOrd="0" destOrd="1" presId="urn:microsoft.com/office/officeart/2005/8/layout/list1"/>
    <dgm:cxn modelId="{C3FA7318-F56C-884C-A836-577D9120C338}" type="presOf" srcId="{42A16798-49C6-47D9-BF19-B80449F4FBBB}" destId="{CDB33DF7-2570-454A-92E3-86E453569F1B}" srcOrd="0" destOrd="0" presId="urn:microsoft.com/office/officeart/2005/8/layout/list1"/>
    <dgm:cxn modelId="{647BA71B-515C-446F-9C88-CAFFA70C84C3}" srcId="{42A16798-49C6-47D9-BF19-B80449F4FBBB}" destId="{DCB0F2A5-0C37-489C-AFFD-71D8EB830C05}" srcOrd="0" destOrd="0" parTransId="{B66273B6-C8BA-45B8-9088-ED079E81FFC5}" sibTransId="{BE62DD20-7598-4FA6-BC8F-C8CBAEDFB62E}"/>
    <dgm:cxn modelId="{3779001D-DE3E-0345-823A-29472C26537E}" type="presOf" srcId="{AAE18EAB-7DF2-4369-AF6F-1BAFB0C4DA32}" destId="{028AA58E-6385-0942-86EA-8399DC2F8FF3}" srcOrd="0" destOrd="1" presId="urn:microsoft.com/office/officeart/2005/8/layout/list1"/>
    <dgm:cxn modelId="{A005E224-110F-AB47-BFD4-550931E83BE7}" type="presOf" srcId="{DCB0F2A5-0C37-489C-AFFD-71D8EB830C05}" destId="{DC0F340A-1234-8B47-8135-31333E3F717C}" srcOrd="0" destOrd="0" presId="urn:microsoft.com/office/officeart/2005/8/layout/list1"/>
    <dgm:cxn modelId="{3AFB805B-64B6-44E8-9D47-9C10D0117017}" srcId="{DCB0F2A5-0C37-489C-AFFD-71D8EB830C05}" destId="{38CEDA59-118C-44B9-89A2-C7350FDB2333}" srcOrd="0" destOrd="0" parTransId="{88F59B8F-FAB2-4BB7-A508-C887B74B6973}" sibTransId="{85D71180-571E-4009-A63E-3CF1F91509C7}"/>
    <dgm:cxn modelId="{A3B9B866-6FDC-4E31-AF5B-10AC678F84D5}" srcId="{42A16798-49C6-47D9-BF19-B80449F4FBBB}" destId="{DF97330A-254D-4406-B634-BAA68190B863}" srcOrd="1" destOrd="0" parTransId="{CAFA2AD2-E33B-4080-90CE-9C2776C7AEF9}" sibTransId="{F3F3135E-AB4A-49B1-A224-B59176B05222}"/>
    <dgm:cxn modelId="{AA0BD867-F398-B642-8EBD-A85AC7204146}" type="presOf" srcId="{F63AB9DF-AE4C-4E38-9BFC-F5F1E59C7D80}" destId="{028AA58E-6385-0942-86EA-8399DC2F8FF3}" srcOrd="0" destOrd="0" presId="urn:microsoft.com/office/officeart/2005/8/layout/list1"/>
    <dgm:cxn modelId="{53650498-645F-41DF-9DFA-8F27A01A112A}" srcId="{DCB0F2A5-0C37-489C-AFFD-71D8EB830C05}" destId="{885736E3-24BA-45EC-824D-BF22A60CDCB1}" srcOrd="1" destOrd="0" parTransId="{4B3E9E3D-F864-433A-B6F1-4CE40107C377}" sibTransId="{A79AA8A5-855B-4050-BF4B-916E84932D2D}"/>
    <dgm:cxn modelId="{C06D74B8-A7C3-4F30-A555-E404452830F8}" srcId="{DF97330A-254D-4406-B634-BAA68190B863}" destId="{AAE18EAB-7DF2-4369-AF6F-1BAFB0C4DA32}" srcOrd="1" destOrd="0" parTransId="{4846935C-5BA3-4B6C-90BC-FBBC5F38E24A}" sibTransId="{CE6EC2C7-58F6-476C-BB4C-DAB6F4157A69}"/>
    <dgm:cxn modelId="{871FF2CB-72AB-2A43-B3B8-85DCF027E0E3}" type="presOf" srcId="{38CEDA59-118C-44B9-89A2-C7350FDB2333}" destId="{CFEA3512-69BA-7345-A780-7A4BAE2062EE}" srcOrd="0" destOrd="0" presId="urn:microsoft.com/office/officeart/2005/8/layout/list1"/>
    <dgm:cxn modelId="{6B72F8E1-23CF-CB42-8487-928F726E0F25}" type="presOf" srcId="{DF97330A-254D-4406-B634-BAA68190B863}" destId="{BF9CB376-1CB2-2449-82FA-3A2AFE19534D}" srcOrd="0" destOrd="0" presId="urn:microsoft.com/office/officeart/2005/8/layout/list1"/>
    <dgm:cxn modelId="{C5CD11F1-9DB9-4A51-899B-5D594D58530C}" srcId="{DF97330A-254D-4406-B634-BAA68190B863}" destId="{F63AB9DF-AE4C-4E38-9BFC-F5F1E59C7D80}" srcOrd="0" destOrd="0" parTransId="{D00CD630-75A0-4628-905E-A593F9560A44}" sibTransId="{F7C20B1A-E0B5-4EA7-828D-42B58303C0CD}"/>
    <dgm:cxn modelId="{81D712FB-EB54-724D-BE7E-74C6BB1630A7}" type="presOf" srcId="{DCB0F2A5-0C37-489C-AFFD-71D8EB830C05}" destId="{500B7DE1-60F7-3141-96E3-93EE28317065}" srcOrd="1" destOrd="0" presId="urn:microsoft.com/office/officeart/2005/8/layout/list1"/>
    <dgm:cxn modelId="{D972AD89-C4EB-6942-B4CA-0184DC139642}" type="presParOf" srcId="{CDB33DF7-2570-454A-92E3-86E453569F1B}" destId="{35AA4529-DBCF-AF40-BF66-C7C9E5BD5017}" srcOrd="0" destOrd="0" presId="urn:microsoft.com/office/officeart/2005/8/layout/list1"/>
    <dgm:cxn modelId="{012D3D5F-7F64-A84F-9556-43A2453EBF0F}" type="presParOf" srcId="{35AA4529-DBCF-AF40-BF66-C7C9E5BD5017}" destId="{DC0F340A-1234-8B47-8135-31333E3F717C}" srcOrd="0" destOrd="0" presId="urn:microsoft.com/office/officeart/2005/8/layout/list1"/>
    <dgm:cxn modelId="{DE9807DB-BC53-2241-B7ED-1798634B6761}" type="presParOf" srcId="{35AA4529-DBCF-AF40-BF66-C7C9E5BD5017}" destId="{500B7DE1-60F7-3141-96E3-93EE28317065}" srcOrd="1" destOrd="0" presId="urn:microsoft.com/office/officeart/2005/8/layout/list1"/>
    <dgm:cxn modelId="{1EF8D4CF-CD85-0943-83A3-C127290D3757}" type="presParOf" srcId="{CDB33DF7-2570-454A-92E3-86E453569F1B}" destId="{58D6B52A-B2D2-E841-A068-258F4F095F17}" srcOrd="1" destOrd="0" presId="urn:microsoft.com/office/officeart/2005/8/layout/list1"/>
    <dgm:cxn modelId="{D6271018-8B6E-2F48-B584-4E0FA0E5F1A2}" type="presParOf" srcId="{CDB33DF7-2570-454A-92E3-86E453569F1B}" destId="{CFEA3512-69BA-7345-A780-7A4BAE2062EE}" srcOrd="2" destOrd="0" presId="urn:microsoft.com/office/officeart/2005/8/layout/list1"/>
    <dgm:cxn modelId="{CAF893D4-AF0A-F04C-B4C1-D56EE991AA72}" type="presParOf" srcId="{CDB33DF7-2570-454A-92E3-86E453569F1B}" destId="{909A4E05-4285-9643-A54A-8EE553B9B8C0}" srcOrd="3" destOrd="0" presId="urn:microsoft.com/office/officeart/2005/8/layout/list1"/>
    <dgm:cxn modelId="{EBEE58D1-6A08-F847-80D9-548AB5699FC9}" type="presParOf" srcId="{CDB33DF7-2570-454A-92E3-86E453569F1B}" destId="{AD8BB57B-8C07-2C4C-8257-A506B0D2C0D5}" srcOrd="4" destOrd="0" presId="urn:microsoft.com/office/officeart/2005/8/layout/list1"/>
    <dgm:cxn modelId="{CF3A4ECB-801D-2B49-A00F-5324826305A8}" type="presParOf" srcId="{AD8BB57B-8C07-2C4C-8257-A506B0D2C0D5}" destId="{BF9CB376-1CB2-2449-82FA-3A2AFE19534D}" srcOrd="0" destOrd="0" presId="urn:microsoft.com/office/officeart/2005/8/layout/list1"/>
    <dgm:cxn modelId="{29C87BB2-4B26-194F-A383-012B47248731}" type="presParOf" srcId="{AD8BB57B-8C07-2C4C-8257-A506B0D2C0D5}" destId="{8344BDF7-A3AC-B346-BC4D-A422608E14A2}" srcOrd="1" destOrd="0" presId="urn:microsoft.com/office/officeart/2005/8/layout/list1"/>
    <dgm:cxn modelId="{6235A60C-5BB2-E448-997D-4216B5A3D256}" type="presParOf" srcId="{CDB33DF7-2570-454A-92E3-86E453569F1B}" destId="{F77ED998-E7D8-074F-B4BA-CEFED931A435}" srcOrd="5" destOrd="0" presId="urn:microsoft.com/office/officeart/2005/8/layout/list1"/>
    <dgm:cxn modelId="{3AD5B43B-25E9-004D-B5A6-E3F1C1B7F5BB}" type="presParOf" srcId="{CDB33DF7-2570-454A-92E3-86E453569F1B}" destId="{028AA58E-6385-0942-86EA-8399DC2F8FF3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A3512-69BA-7345-A780-7A4BAE2062EE}">
      <dsp:nvSpPr>
        <dsp:cNvPr id="0" name=""/>
        <dsp:cNvSpPr/>
      </dsp:nvSpPr>
      <dsp:spPr>
        <a:xfrm>
          <a:off x="0" y="473609"/>
          <a:ext cx="6253721" cy="1992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5358" tIns="479044" rIns="485358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/>
            <a:t>Permitir que software herdado executasse em caros hardwares de mainframes;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/>
            <a:t>Proporciona alto grau de portabilidade, flexibilidade e escalabilidade;</a:t>
          </a:r>
          <a:endParaRPr lang="en-US" sz="2300" kern="1200"/>
        </a:p>
      </dsp:txBody>
      <dsp:txXfrm>
        <a:off x="0" y="473609"/>
        <a:ext cx="6253721" cy="1992375"/>
      </dsp:txXfrm>
    </dsp:sp>
    <dsp:sp modelId="{500B7DE1-60F7-3141-96E3-93EE28317065}">
      <dsp:nvSpPr>
        <dsp:cNvPr id="0" name=""/>
        <dsp:cNvSpPr/>
      </dsp:nvSpPr>
      <dsp:spPr>
        <a:xfrm>
          <a:off x="312686" y="134129"/>
          <a:ext cx="4377605" cy="6789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463" tIns="0" rIns="165463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Vantagens:</a:t>
          </a:r>
          <a:endParaRPr lang="en-US" sz="2300" kern="1200"/>
        </a:p>
      </dsp:txBody>
      <dsp:txXfrm>
        <a:off x="345830" y="167273"/>
        <a:ext cx="4311317" cy="612672"/>
      </dsp:txXfrm>
    </dsp:sp>
    <dsp:sp modelId="{028AA58E-6385-0942-86EA-8399DC2F8FF3}">
      <dsp:nvSpPr>
        <dsp:cNvPr id="0" name=""/>
        <dsp:cNvSpPr/>
      </dsp:nvSpPr>
      <dsp:spPr>
        <a:xfrm>
          <a:off x="0" y="2929665"/>
          <a:ext cx="6253721" cy="1992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5358" tIns="479044" rIns="485358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/>
            <a:t>Sobrecarga afeta a todas as máquinas virtuais.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/>
            <a:t>Segurança precisa ser muito bem elaborada.</a:t>
          </a:r>
          <a:endParaRPr lang="en-US" sz="2300" kern="1200"/>
        </a:p>
      </dsp:txBody>
      <dsp:txXfrm>
        <a:off x="0" y="2929665"/>
        <a:ext cx="6253721" cy="1992375"/>
      </dsp:txXfrm>
    </dsp:sp>
    <dsp:sp modelId="{8344BDF7-A3AC-B346-BC4D-A422608E14A2}">
      <dsp:nvSpPr>
        <dsp:cNvPr id="0" name=""/>
        <dsp:cNvSpPr/>
      </dsp:nvSpPr>
      <dsp:spPr>
        <a:xfrm>
          <a:off x="312686" y="2590185"/>
          <a:ext cx="4377605" cy="6789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463" tIns="0" rIns="165463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Desvantagens:</a:t>
          </a:r>
          <a:endParaRPr lang="en-US" sz="2300" kern="1200"/>
        </a:p>
      </dsp:txBody>
      <dsp:txXfrm>
        <a:off x="345830" y="2623329"/>
        <a:ext cx="4311317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4DF35-1861-3745-9D93-64A64D9B0B28}" type="datetimeFigureOut">
              <a:rPr lang="pt-BR" smtClean="0"/>
              <a:t>04/03/2022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8CAF7-4383-724E-81E7-623B6C75CD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324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vR8CP0gE-No" TargetMode="External"/><Relationship Id="rId3" Type="http://schemas.openxmlformats.org/officeDocument/2006/relationships/hyperlink" Target="https://medium.com/paypal-engineering/node-js-at-paypal-4e2d1d08ce4f" TargetMode="External"/><Relationship Id="rId7" Type="http://schemas.openxmlformats.org/officeDocument/2006/relationships/hyperlink" Target="https://twitter.com/edysegura/status/648276893830107136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joeywhelan.blogspot.com.br/2014/01/node-vs-java-web-service-performance.html" TargetMode="External"/><Relationship Id="rId5" Type="http://schemas.openxmlformats.org/officeDocument/2006/relationships/hyperlink" Target="https://dzone.com/articles/performance-comparison-between" TargetMode="External"/><Relationship Id="rId4" Type="http://schemas.openxmlformats.org/officeDocument/2006/relationships/hyperlink" Target="https://strongloop.com/strongblog/node-js-is-faster-than-java/" TargetMode="External"/><Relationship Id="rId9" Type="http://schemas.openxmlformats.org/officeDocument/2006/relationships/hyperlink" Target="https://speakerdeck.com/fermads/placar-uol-copa-do-mundo-e-eleicoes-ao-vivo-com-node-dot-js-e-websockets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Thread: Executam concomitantemente. Ilusão que tudo está ocorrendo em paralelo. Na verdade a thread está concorrendo pelo recurso que é a CPU.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6574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Não se pode transmitir uma informação em inglês para alguém que está esperando uma informação em português.</a:t>
            </a:r>
          </a:p>
          <a:p>
            <a:endParaRPr lang="pt-BR" dirty="0"/>
          </a:p>
          <a:p>
            <a:r>
              <a:rPr lang="pt-BR" dirty="0"/>
              <a:t>Até pode, mas a comunicação vai ser precária e ineficiente.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23672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Máquinas distintas se comunicam através da rede. A rede utiliza o modelo OSI.</a:t>
            </a:r>
          </a:p>
          <a:p>
            <a:endParaRPr lang="pt-BR" dirty="0"/>
          </a:p>
          <a:p>
            <a:r>
              <a:rPr lang="pt-BR" dirty="0"/>
              <a:t>Para ficar mais fácil lidar com os vários níveis e questões envolvidas em comunicação de SD (ou seja, via rede) a ISO desenvolveu um modelo de referência que identifica claramente os vários níveis envolvidos. Deu nomes padronizados e indicou qual nível deve fazer tal serviço. </a:t>
            </a:r>
          </a:p>
          <a:p>
            <a:r>
              <a:rPr lang="pt-BR" dirty="0"/>
              <a:t>Esse modelo é o modelo OSI.</a:t>
            </a:r>
          </a:p>
          <a:p>
            <a:endParaRPr lang="pt-BR" dirty="0"/>
          </a:p>
          <a:p>
            <a:r>
              <a:rPr lang="pt-BR" dirty="0"/>
              <a:t>Modelo bastante útil para ENTENDER redes de computadores.</a:t>
            </a:r>
          </a:p>
          <a:p>
            <a:endParaRPr lang="pt-BR" dirty="0"/>
          </a:p>
          <a:p>
            <a:r>
              <a:rPr lang="pt-BR" dirty="0"/>
              <a:t>No nosso caso, útil para entender como os SD conectados por rede vão se comunicar.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5089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modelo é dividido em até 7 camadas (níveis) e cada camada lida com um aspecto específico da comunicação.</a:t>
            </a:r>
          </a:p>
          <a:p>
            <a:r>
              <a:rPr lang="pt-BR" dirty="0"/>
              <a:t>Desse modo a comunicação pode ser dividida e cada camada fica independente da outra para resolver possíveis problemas.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05758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0773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Em um SD,  o modelo foi adaptado para representar o que de fato acontece.</a:t>
            </a:r>
          </a:p>
          <a:p>
            <a:r>
              <a:rPr lang="pt-BR" dirty="0"/>
              <a:t>No modelo, o middleware que faz a conexão de rede se chama Middleware </a:t>
            </a:r>
            <a:r>
              <a:rPr lang="pt-BR" dirty="0" err="1"/>
              <a:t>Protocol</a:t>
            </a:r>
            <a:r>
              <a:rPr lang="pt-BR" dirty="0"/>
              <a:t> ou Protocolo de Middleware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14333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06C511-911A-4D2B-BA4A-AF936A8AD380}" type="slidenum">
              <a:rPr lang="pt-BR" smtClean="0"/>
              <a:pPr>
                <a:defRPr/>
              </a:pPr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25466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Middleware está junto a camada de aplicação e tem muitos protocolos de uso geral.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90985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Comunicação SINCRÔNA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74120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Comunicação ASSINCRÔNA =&gt; MOM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8956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prática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uma thread é equivalente a um “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mini-processo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dentro de um processo.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Isto permite que várias ações sejam executadas em paralelo por um mesmo processo.</a:t>
            </a:r>
            <a:endParaRPr lang="pt-BR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effectLst/>
            </a:endParaRPr>
          </a:p>
          <a:p>
            <a:r>
              <a:rPr lang="pt-BR" dirty="0"/>
              <a:t>Tudo está concorrendo pelo recurso. Por isso thread é muito mais “</a:t>
            </a:r>
            <a:r>
              <a:rPr lang="pt-BR" dirty="0" err="1"/>
              <a:t>barato”de</a:t>
            </a:r>
            <a:r>
              <a:rPr lang="pt-BR" dirty="0"/>
              <a:t> chavear.</a:t>
            </a:r>
          </a:p>
          <a:p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Thread: Executam concomitantemente. Ilusão que tudo está ocorrendo em paralelo. Na verdade a thread está concorrendo pelo recurso que é a CPU.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6839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Thread despachante pode executar a requisição caso as outras threads estejam ocupadas.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6290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db27d830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db27d830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393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265d2d72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265d2d72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Leitura técnica sobre </a:t>
            </a:r>
            <a:r>
              <a:rPr lang="pt-BR" dirty="0" err="1"/>
              <a:t>nodejs</a:t>
            </a:r>
            <a:r>
              <a:rPr lang="pt-BR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www.freecodecamp.org</a:t>
            </a:r>
            <a:r>
              <a:rPr lang="pt-BR" dirty="0"/>
              <a:t>/</a:t>
            </a:r>
            <a:r>
              <a:rPr lang="pt-BR" dirty="0" err="1"/>
              <a:t>news</a:t>
            </a:r>
            <a:r>
              <a:rPr lang="pt-BR" dirty="0"/>
              <a:t>/node-js-what-when-where-why-how-ab8424886e2/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nodejs.org</a:t>
            </a:r>
            <a:r>
              <a:rPr lang="pt-BR" dirty="0"/>
              <a:t>/</a:t>
            </a:r>
            <a:r>
              <a:rPr lang="pt-BR" dirty="0" err="1"/>
              <a:t>en</a:t>
            </a:r>
            <a:r>
              <a:rPr lang="pt-BR" dirty="0"/>
              <a:t>/</a:t>
            </a:r>
            <a:r>
              <a:rPr lang="pt-BR" dirty="0" err="1"/>
              <a:t>docs</a:t>
            </a:r>
            <a:r>
              <a:rPr lang="pt-BR" dirty="0"/>
              <a:t>/</a:t>
            </a:r>
            <a:r>
              <a:rPr lang="pt-BR" dirty="0" err="1"/>
              <a:t>guides</a:t>
            </a:r>
            <a:r>
              <a:rPr lang="pt-BR" dirty="0"/>
              <a:t>/</a:t>
            </a:r>
            <a:r>
              <a:rPr lang="pt-BR" dirty="0" err="1"/>
              <a:t>blocking</a:t>
            </a:r>
            <a:r>
              <a:rPr lang="pt-BR" dirty="0"/>
              <a:t>-</a:t>
            </a:r>
            <a:r>
              <a:rPr lang="pt-BR" dirty="0" err="1"/>
              <a:t>vs</a:t>
            </a:r>
            <a:r>
              <a:rPr lang="pt-BR" dirty="0"/>
              <a:t>-non-</a:t>
            </a:r>
            <a:r>
              <a:rPr lang="pt-BR" dirty="0" err="1"/>
              <a:t>blocking</a:t>
            </a:r>
            <a:r>
              <a:rPr lang="pt-BR" dirty="0"/>
              <a:t>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3923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db27d830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db27d830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Referências</a:t>
            </a:r>
            <a:r>
              <a:rPr lang="en" dirty="0"/>
              <a:t>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https://medium.com/paypal-engineering/node-js-at-paypal-4e2d1d08ce4f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https://strongloop.com/strongblog/node-js-is-faster-than-java/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 dirty="0">
                <a:solidFill>
                  <a:schemeClr val="hlink"/>
                </a:solidFill>
                <a:hlinkClick r:id="rId5"/>
              </a:rPr>
              <a:t>https://dzone.com/articles/performance-comparison-between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 dirty="0">
                <a:solidFill>
                  <a:schemeClr val="hlink"/>
                </a:solidFill>
                <a:hlinkClick r:id="rId6"/>
              </a:rPr>
              <a:t>http://joeywhelan.blogspot.com.br/2014/01/node-vs-java-web-service-performance.html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 dirty="0">
                <a:solidFill>
                  <a:schemeClr val="hlink"/>
                </a:solidFill>
                <a:hlinkClick r:id="rId7"/>
              </a:rPr>
              <a:t>https://twitter.com/edysegura/status/648276893830107136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 dirty="0">
                <a:solidFill>
                  <a:schemeClr val="hlink"/>
                </a:solidFill>
                <a:hlinkClick r:id="rId8"/>
              </a:rPr>
              <a:t>https://www.youtube.com/watch?v=vR8CP0gE-No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 dirty="0">
                <a:solidFill>
                  <a:schemeClr val="hlink"/>
                </a:solidFill>
                <a:hlinkClick r:id="rId9"/>
              </a:rPr>
              <a:t>https://speakerdeck.com/fermads/placar-uol-copa-do-mundo-e-eleicoes-ao-vivo-com-node-dot-js-e-websockets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962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4784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0587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Comunicação: coração de todo SD</a:t>
            </a:r>
          </a:p>
          <a:p>
            <a:endParaRPr lang="pt-BR" dirty="0"/>
          </a:p>
          <a:p>
            <a:r>
              <a:rPr lang="pt-BR" dirty="0"/>
              <a:t>Pergunta: Como processos em diferentes máquinas trocam informações?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235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29D29-9ECF-0649-879B-C4DCBBC9C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815CA4-10E2-F849-873E-3D1FB663B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AF5AA-801D-924A-BA21-4B952E3055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C21E09-95B5-1543-B33C-D0DA5097018A}" type="datetime1">
              <a:rPr lang="pt-BR" smtClean="0"/>
              <a:t>04/03/2022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DC465-9C22-CA42-9609-B5F3D6CB8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A78B5-FA98-EA46-BF11-3F28E9922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6471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8FAE2-6DAF-214D-B5DA-0A02FFAAF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F56900-BB17-794B-AE22-982B3D8784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D7649-17F3-8648-AFA6-5E8CC848C3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299011-1F51-314C-B5AB-75516CEB8E42}" type="datetime1">
              <a:rPr lang="pt-BR" smtClean="0"/>
              <a:t>04/03/2022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AF9DB-777A-2C44-87C1-5874FAD86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A4C82-C62A-5F4A-97BD-8D810557A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3388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AC3B98-E2C7-2B48-9C3C-E8C0D47C50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CDAC52-8D36-F740-8833-A8EC29C4B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54E07-FB85-9642-A9A5-AC94FA6269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69DBF6B-3D8E-7C49-A1E2-13056307949D}" type="datetime1">
              <a:rPr lang="pt-BR" smtClean="0"/>
              <a:t>04/03/2022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58A82-3AA2-0640-9F7D-81EB3E8D2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7A1FA-43B8-AC46-8931-20BA40F91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6556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‹nº›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60871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050AE-69FA-B64F-818E-F52A389FB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87F5B-EC6F-4341-99F6-851AD88E6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C494D-EC04-B14A-A7BF-EAA6B4EBC9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FDD24A-058A-3845-82F3-97AD15CB05F0}" type="datetime1">
              <a:rPr lang="pt-BR" smtClean="0"/>
              <a:t>04/03/2022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8E886-6A3C-DB42-948F-BEBE778FD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540E0-0AE7-244C-83C9-D84304D5F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4428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5ECAF-3CF0-214D-8539-E6E226F00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C5927-23C6-A44A-B09D-FE2E25B35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1D9EF-7FB7-124B-BA76-B395B9F46C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EDD3C1-BD74-8D4E-A84D-754A8B04C40D}" type="datetime1">
              <a:rPr lang="pt-BR" smtClean="0"/>
              <a:t>04/03/2022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5D79A-3AC5-DB47-BEEC-4FB94784C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1814B-5C24-E74B-A62D-7FC37199B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141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8C3B0-3018-3A49-8810-7CCD3EA62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C9351-B61A-2E40-8075-5B160ED084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7234BA-F49E-1346-890B-1B41EFDD45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769B0-E55E-8C4A-94FF-E4259872F7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7DD295-BC72-8440-89BA-C032FAE7865D}" type="datetime1">
              <a:rPr lang="pt-BR" smtClean="0"/>
              <a:t>04/03/2022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8A297-553B-C24F-905C-293309170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BE1624-9E16-6C41-B8A9-22EE8635D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7272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608D4-D8A4-E14F-97CC-E24516130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6E392-BA0A-9F41-9C45-4C2B51021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BFEB4D-C505-E143-B68D-125071E8BB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2CAB51-6867-CE49-BB5B-AC15F57416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4C8370-50C5-7742-800B-9C48BA3B17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FB2A82-FF26-FF48-A9D0-EBD820DE8C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1C6083-EC74-DD4F-9655-5DB4556174C4}" type="datetime1">
              <a:rPr lang="pt-BR" smtClean="0"/>
              <a:t>04/03/2022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FC0308-B503-B243-8718-EF89D48A6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07D713-64D2-3C45-A906-6933AA4BE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8519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75BF8-9E3A-034F-9F15-3EB842292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A83CBB-5312-5844-BD84-E82476971A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919E82-8486-594A-AE51-800F92F1BEBD}" type="datetime1">
              <a:rPr lang="pt-BR" smtClean="0"/>
              <a:t>04/03/2022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9768CB-877A-4F45-B9B5-8EBE39250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0116CC-A038-754C-AB08-51F49FE79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0818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0A32B8-436B-9542-A07B-194694DADA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C10551-69FF-614F-ADE9-46E437113E66}" type="datetime1">
              <a:rPr lang="pt-BR" smtClean="0"/>
              <a:t>04/03/2022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B05CA2-D462-6A41-80D5-6443A84E7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7B57D-5354-CD47-B701-E8A3F3700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7134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A4011-DB5D-D94B-A1D8-1E394407B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B4A2B-12D3-D14F-98F2-FAC6BF0F1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EE6898-B445-894D-95D1-9CB1C0455B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056BA-0DE4-974B-8109-341BC5D2EB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FFE8CF0-3E83-F84F-BA0A-E1871EFE97D8}" type="datetime1">
              <a:rPr lang="pt-BR" smtClean="0"/>
              <a:t>04/03/2022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1BA657-8F51-3C4C-B8CA-609D55E3A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F53BF-57AF-F448-9B96-A542B063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5561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5C8A-0D75-9844-AFDB-63B29F394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05049C-92D1-6746-8E99-BB89C54603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1A5C6A-C37E-3E49-B0C5-8F70A21CB2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C08752-F237-6E46-9F1D-402E17712F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E65B17-BD8B-FE43-8B5B-AEB1E3B9AE75}" type="datetime1">
              <a:rPr lang="pt-BR" smtClean="0"/>
              <a:t>04/03/2022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850BBF-0F66-FA49-904C-0D1978CED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80688D-22E8-014C-8921-6DBBD775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6647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1E20B2-8D5A-D441-9C02-1B78DE3F8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098" y="1196898"/>
            <a:ext cx="10901413" cy="519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F98F2-A53D-AF42-B9C9-97FC803AD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2097" y="1916045"/>
            <a:ext cx="10901413" cy="3520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BE917-17C2-5741-A107-3078A8862E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206EB-CE4B-E94A-815C-9EDC8FB21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439D62-D177-944D-A450-511708D54849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7" name="Picture 4" descr="Resultado de imagem para logo inatel">
            <a:extLst>
              <a:ext uri="{FF2B5EF4-FFF2-40B4-BE49-F238E27FC236}">
                <a16:creationId xmlns:a16="http://schemas.microsoft.com/office/drawing/2014/main" id="{EA3EF5D9-E7A2-424D-8F38-2631976798B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98" y="133683"/>
            <a:ext cx="2361851" cy="66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4162399A-8FE4-FD47-AF08-9E3B18DB894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089" y="15248"/>
            <a:ext cx="1441533" cy="144153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59764DF-147C-704A-88ED-B85400B02AFA}"/>
              </a:ext>
            </a:extLst>
          </p:cNvPr>
          <p:cNvSpPr/>
          <p:nvPr userDrawn="1"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4857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2BFC-8AAD-3448-9DD5-08BB16558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39245"/>
            <a:ext cx="9144000" cy="1256160"/>
          </a:xfrm>
        </p:spPr>
        <p:txBody>
          <a:bodyPr>
            <a:normAutofit fontScale="90000"/>
          </a:bodyPr>
          <a:lstStyle/>
          <a:p>
            <a:r>
              <a:rPr lang="pt-BR" dirty="0"/>
              <a:t>Processos e comunicação em Sistemas Distribuídos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E61B4-FFF3-1C4C-8597-91AE35CF6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0458"/>
            <a:ext cx="9144000" cy="1655762"/>
          </a:xfrm>
        </p:spPr>
        <p:txBody>
          <a:bodyPr/>
          <a:lstStyle/>
          <a:p>
            <a:r>
              <a:rPr lang="pt-BR" dirty="0"/>
              <a:t>Prof. Me. Christopher Lima</a:t>
            </a:r>
          </a:p>
          <a:p>
            <a:r>
              <a:rPr lang="pt-BR" dirty="0" err="1"/>
              <a:t>christopher@inatel.br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A80F-9BF7-684D-A076-AB9FD548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1</a:t>
            </a:fld>
            <a:endParaRPr lang="pt-BR"/>
          </a:p>
        </p:txBody>
      </p:sp>
      <p:sp>
        <p:nvSpPr>
          <p:cNvPr id="6" name="Retângulo 6">
            <a:extLst>
              <a:ext uri="{FF2B5EF4-FFF2-40B4-BE49-F238E27FC236}">
                <a16:creationId xmlns:a16="http://schemas.microsoft.com/office/drawing/2014/main" id="{D9240B21-3DB3-784A-B43F-126AB8247637}"/>
              </a:ext>
            </a:extLst>
          </p:cNvPr>
          <p:cNvSpPr/>
          <p:nvPr/>
        </p:nvSpPr>
        <p:spPr>
          <a:xfrm>
            <a:off x="0" y="24064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BC4F10D-F196-5A48-8122-AA49C7CA0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908550"/>
            <a:ext cx="3251200" cy="14478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C9BB597-AE86-BF4D-A0A4-82FCB3DF7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195" y="283025"/>
            <a:ext cx="4499610" cy="232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077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0974" y="1170803"/>
            <a:ext cx="10901413" cy="519766"/>
          </a:xfrm>
        </p:spPr>
        <p:txBody>
          <a:bodyPr>
            <a:normAutofit fontScale="90000"/>
          </a:bodyPr>
          <a:lstStyle/>
          <a:p>
            <a:r>
              <a:rPr lang="pt-BR" dirty="0"/>
              <a:t>Threads em Sistemas Distribuídos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30191" y="1771370"/>
            <a:ext cx="10397785" cy="2585477"/>
          </a:xfrm>
        </p:spPr>
        <p:txBody>
          <a:bodyPr>
            <a:normAutofit lnSpcReduction="10000"/>
          </a:bodyPr>
          <a:lstStyle/>
          <a:p>
            <a:r>
              <a:rPr lang="pt-BR" dirty="0"/>
              <a:t>São muito atraentes para utilização em Sistemas Distribuídos pois facilitam a comunicação na forma de manter </a:t>
            </a:r>
            <a:r>
              <a:rPr lang="pt-BR" dirty="0">
                <a:solidFill>
                  <a:srgbClr val="055ABE"/>
                </a:solidFill>
              </a:rPr>
              <a:t>múltiplas conexões lógicas ao mesmo tempo</a:t>
            </a:r>
            <a:r>
              <a:rPr lang="pt-BR" dirty="0"/>
              <a:t>;</a:t>
            </a:r>
          </a:p>
          <a:p>
            <a:r>
              <a:rPr lang="pt-BR" dirty="0"/>
              <a:t>Permite chamadas bloqueantes de sistema sem bloquear o processo inteiro;</a:t>
            </a:r>
          </a:p>
          <a:p>
            <a:r>
              <a:rPr lang="pt-BR" dirty="0" err="1"/>
              <a:t>Ex</a:t>
            </a:r>
            <a:r>
              <a:rPr lang="pt-BR" dirty="0"/>
              <a:t>: A comunicação entre um Browser (Navegador) e um Servidor.</a:t>
            </a:r>
          </a:p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C0D81D3-7EE5-EB48-87F3-E3527D8E0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10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4AC5EAC-8B83-834B-9C1D-5670218FA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098" y="4126072"/>
            <a:ext cx="8209803" cy="266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893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Threads em SD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Clientes </a:t>
            </a:r>
            <a:r>
              <a:rPr lang="pt-BR" dirty="0" err="1"/>
              <a:t>Multithreads</a:t>
            </a:r>
            <a:endParaRPr lang="pt-BR" dirty="0"/>
          </a:p>
          <a:p>
            <a:pPr lvl="1"/>
            <a:r>
              <a:rPr lang="pt-BR" dirty="0"/>
              <a:t>Em um Navegador Web, o documento web consiste de elementos como texto, imagens, ícones etc..</a:t>
            </a:r>
          </a:p>
          <a:p>
            <a:pPr lvl="1"/>
            <a:r>
              <a:rPr lang="pt-BR" dirty="0"/>
              <a:t>Para cada elemento, </a:t>
            </a:r>
            <a:r>
              <a:rPr lang="pt-BR" dirty="0">
                <a:solidFill>
                  <a:srgbClr val="055ABE"/>
                </a:solidFill>
              </a:rPr>
              <a:t>o browser ativa uma Thread </a:t>
            </a:r>
            <a:r>
              <a:rPr lang="pt-BR" dirty="0"/>
              <a:t>para estabelecer uma conexão TCP/IP para ler o elemento;</a:t>
            </a:r>
          </a:p>
          <a:p>
            <a:pPr lvl="1"/>
            <a:r>
              <a:rPr lang="pt-BR" dirty="0"/>
              <a:t>Os Browsers começam a exibir dados a medida que novas informações chegam;</a:t>
            </a:r>
          </a:p>
          <a:p>
            <a:pPr lvl="1"/>
            <a:r>
              <a:rPr lang="pt-BR" dirty="0"/>
              <a:t>Vantagem: o usuário não precisa esperar até que todos elementos sejam buscados para começar a ver o conteúdo da página;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655" y="5143500"/>
            <a:ext cx="4829175" cy="1714500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2B5BE75-D44E-1C4D-A09E-29BD9CCF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7816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Threads em SD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Servidores </a:t>
            </a:r>
            <a:r>
              <a:rPr lang="pt-BR" dirty="0" err="1"/>
              <a:t>Multithreads</a:t>
            </a:r>
            <a:endParaRPr lang="pt-BR" dirty="0"/>
          </a:p>
          <a:p>
            <a:pPr lvl="1"/>
            <a:r>
              <a:rPr lang="pt-BR" dirty="0"/>
              <a:t>Um servidor de arquivos normalmente espera pela entrada de uma requisição para uma operação de arquivo e, na sequência, executa a requisição e então devolve a resposta.</a:t>
            </a:r>
          </a:p>
          <a:p>
            <a:pPr lvl="1"/>
            <a:r>
              <a:rPr lang="pt-BR" dirty="0"/>
              <a:t>Com a utilização de Threads é possível aumentar seu desempenho.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465" y="4469647"/>
            <a:ext cx="5543550" cy="1933575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773C556-3B9C-424F-8FB3-D67BF5530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0993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/>
              <a:t>Servidores Multithreads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62097" y="1716665"/>
            <a:ext cx="11354773" cy="1976794"/>
          </a:xfrm>
        </p:spPr>
        <p:txBody>
          <a:bodyPr>
            <a:normAutofit/>
          </a:bodyPr>
          <a:lstStyle/>
          <a:p>
            <a:r>
              <a:rPr lang="pt-BR" dirty="0"/>
              <a:t>Geralmente os servidores </a:t>
            </a:r>
            <a:r>
              <a:rPr lang="pt-BR" dirty="0" err="1"/>
              <a:t>multithread</a:t>
            </a:r>
            <a:r>
              <a:rPr lang="pt-BR" dirty="0"/>
              <a:t> funcionam da seguinte maneira:</a:t>
            </a:r>
          </a:p>
          <a:p>
            <a:pPr lvl="1"/>
            <a:r>
              <a:rPr lang="pt-BR" dirty="0"/>
              <a:t>O servidor, ao ser inicializado, cria uma série de Threads chamadas de </a:t>
            </a:r>
            <a:r>
              <a:rPr lang="pt-BR" dirty="0">
                <a:solidFill>
                  <a:srgbClr val="055ABE"/>
                </a:solidFill>
              </a:rPr>
              <a:t>"Operárias";</a:t>
            </a:r>
          </a:p>
          <a:p>
            <a:pPr lvl="1"/>
            <a:r>
              <a:rPr lang="pt-BR" dirty="0"/>
              <a:t>Requisições são enviadas pelo cliente em uma porta do servidor;</a:t>
            </a:r>
          </a:p>
          <a:p>
            <a:pPr lvl="2"/>
            <a:r>
              <a:rPr lang="pt-BR" dirty="0"/>
              <a:t>Uma Thread denominada </a:t>
            </a:r>
            <a:r>
              <a:rPr lang="pt-BR" dirty="0">
                <a:solidFill>
                  <a:srgbClr val="055ABE"/>
                </a:solidFill>
              </a:rPr>
              <a:t>"Despachante" </a:t>
            </a:r>
            <a:r>
              <a:rPr lang="pt-BR" dirty="0"/>
              <a:t>lê requisições que entram pela porta do servidor;</a:t>
            </a:r>
          </a:p>
          <a:p>
            <a:pPr lvl="2"/>
            <a:r>
              <a:rPr lang="pt-BR" dirty="0"/>
              <a:t>Para atender a uma requisição, a despachante escolhe uma Thread Operária;</a:t>
            </a:r>
          </a:p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A14B4A8-E50A-544E-A122-B0D2AFB49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13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CAA1950-F234-6644-8577-6EDB488B8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750" y="3602178"/>
            <a:ext cx="8004500" cy="284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62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Servidores </a:t>
            </a:r>
            <a:r>
              <a:rPr lang="pt-BR" dirty="0" err="1"/>
              <a:t>Multithreads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Acabamos de ver o modelo mais comum para programação de Servidores </a:t>
            </a:r>
            <a:r>
              <a:rPr lang="pt-BR" dirty="0" err="1"/>
              <a:t>Multithread</a:t>
            </a:r>
            <a:r>
              <a:rPr lang="pt-BR" dirty="0"/>
              <a:t>, o modelo chamado Thread Pool.</a:t>
            </a:r>
          </a:p>
          <a:p>
            <a:r>
              <a:rPr lang="pt-BR" dirty="0">
                <a:solidFill>
                  <a:srgbClr val="055ABE"/>
                </a:solidFill>
              </a:rPr>
              <a:t>Outros modelos </a:t>
            </a:r>
            <a:r>
              <a:rPr lang="pt-BR" dirty="0"/>
              <a:t>também usados são:</a:t>
            </a:r>
          </a:p>
          <a:p>
            <a:pPr lvl="1"/>
            <a:r>
              <a:rPr lang="pt-BR" dirty="0">
                <a:solidFill>
                  <a:srgbClr val="055ABE"/>
                </a:solidFill>
              </a:rPr>
              <a:t>Thread-per-</a:t>
            </a:r>
            <a:r>
              <a:rPr lang="pt-BR" dirty="0" err="1">
                <a:solidFill>
                  <a:srgbClr val="055ABE"/>
                </a:solidFill>
              </a:rPr>
              <a:t>request</a:t>
            </a:r>
            <a:r>
              <a:rPr lang="pt-BR" dirty="0"/>
              <a:t>: uma </a:t>
            </a:r>
            <a:r>
              <a:rPr lang="pt-BR" dirty="0">
                <a:solidFill>
                  <a:srgbClr val="055ABE"/>
                </a:solidFill>
              </a:rPr>
              <a:t>nova thread é criada </a:t>
            </a:r>
            <a:r>
              <a:rPr lang="pt-BR" dirty="0"/>
              <a:t>no servidor para cada requisição proveniente de um cliente; Útil para servidores que tratam requisições de longa duração.</a:t>
            </a:r>
          </a:p>
          <a:p>
            <a:pPr lvl="1"/>
            <a:r>
              <a:rPr lang="pt-BR" dirty="0">
                <a:solidFill>
                  <a:srgbClr val="055ABE"/>
                </a:solidFill>
              </a:rPr>
              <a:t>Thread-per-</a:t>
            </a:r>
            <a:r>
              <a:rPr lang="pt-BR" dirty="0" err="1">
                <a:solidFill>
                  <a:srgbClr val="055ABE"/>
                </a:solidFill>
              </a:rPr>
              <a:t>session</a:t>
            </a:r>
            <a:r>
              <a:rPr lang="pt-BR" dirty="0"/>
              <a:t>: Para </a:t>
            </a:r>
            <a:r>
              <a:rPr lang="pt-BR" dirty="0">
                <a:solidFill>
                  <a:srgbClr val="055ABE"/>
                </a:solidFill>
              </a:rPr>
              <a:t>cada novo cliente </a:t>
            </a:r>
            <a:r>
              <a:rPr lang="pt-BR" dirty="0"/>
              <a:t>que se conecta no servidor, </a:t>
            </a:r>
            <a:r>
              <a:rPr lang="pt-BR" dirty="0">
                <a:solidFill>
                  <a:srgbClr val="055ABE"/>
                </a:solidFill>
              </a:rPr>
              <a:t>é criada uma nova Thread</a:t>
            </a:r>
            <a:r>
              <a:rPr lang="pt-BR" dirty="0"/>
              <a:t> para tratar todas as suas requisições. A Thread tem </a:t>
            </a:r>
            <a:r>
              <a:rPr lang="pt-BR" dirty="0">
                <a:solidFill>
                  <a:srgbClr val="055ABE"/>
                </a:solidFill>
              </a:rPr>
              <a:t>duração da sessão do cliente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4AEA9EE-5F04-E941-BB60-C1F70A922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5300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Servidores</a:t>
            </a:r>
            <a:r>
              <a:rPr lang="en-US" dirty="0"/>
              <a:t> Multithreads</a:t>
            </a:r>
            <a:endParaRPr lang="pt-BR" dirty="0"/>
          </a:p>
        </p:txBody>
      </p:sp>
      <p:pic>
        <p:nvPicPr>
          <p:cNvPr id="4" name="Google Shape;9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03399" y="2098247"/>
            <a:ext cx="6785201" cy="409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098" y="3025301"/>
            <a:ext cx="1787233" cy="13404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10A760D-3D14-D94B-AD32-2ADEBD0EA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9622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title"/>
          </p:nvPr>
        </p:nvSpPr>
        <p:spPr>
          <a:xfrm rot="20571914">
            <a:off x="454326" y="1212054"/>
            <a:ext cx="9144000" cy="2346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sz="4800" b="1" dirty="0">
                <a:solidFill>
                  <a:srgbClr val="666666"/>
                </a:solidFill>
                <a:latin typeface="Asap"/>
                <a:ea typeface="Asap"/>
                <a:cs typeface="Asap"/>
                <a:sym typeface="Asap"/>
              </a:rPr>
              <a:t>M</a:t>
            </a:r>
            <a:r>
              <a:rPr lang="pt-BR" sz="4800" b="1" dirty="0">
                <a:solidFill>
                  <a:srgbClr val="666666"/>
                </a:solidFill>
                <a:latin typeface="Asap"/>
                <a:ea typeface="Asap"/>
                <a:cs typeface="Asap"/>
                <a:sym typeface="Asap"/>
              </a:rPr>
              <a:t>a</a:t>
            </a:r>
            <a:r>
              <a:rPr lang="en" sz="4800" b="1" dirty="0">
                <a:solidFill>
                  <a:srgbClr val="666666"/>
                </a:solidFill>
                <a:latin typeface="Asap"/>
                <a:ea typeface="Asap"/>
                <a:cs typeface="Asap"/>
                <a:sym typeface="Asap"/>
              </a:rPr>
              <a:t>s e o NodeJS?</a:t>
            </a:r>
            <a:endParaRPr sz="4800" b="1" dirty="0">
              <a:solidFill>
                <a:srgbClr val="666666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348" y="2449902"/>
            <a:ext cx="4183811" cy="4183811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DC58719-2466-F84F-9053-A47DEAAF86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3642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219" y="2997587"/>
            <a:ext cx="2277550" cy="227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2219" y="2086787"/>
            <a:ext cx="6785200" cy="40541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11" y="1103506"/>
            <a:ext cx="11360800" cy="763600"/>
          </a:xfrm>
        </p:spPr>
        <p:txBody>
          <a:bodyPr/>
          <a:lstStyle/>
          <a:p>
            <a:r>
              <a:rPr lang="en-US" dirty="0" err="1"/>
              <a:t>Servidor</a:t>
            </a:r>
            <a:r>
              <a:rPr lang="en-US" dirty="0"/>
              <a:t> </a:t>
            </a:r>
            <a:r>
              <a:rPr lang="en-US" dirty="0" err="1"/>
              <a:t>NodeJS</a:t>
            </a:r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54F3743-5F9C-2A43-ADE6-5664338DBF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5357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9575" y="2505001"/>
            <a:ext cx="4319550" cy="30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6761" y="2505014"/>
            <a:ext cx="4435640" cy="305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5"/>
          <p:cNvSpPr txBox="1">
            <a:spLocks noGrp="1"/>
          </p:cNvSpPr>
          <p:nvPr>
            <p:ph type="title"/>
          </p:nvPr>
        </p:nvSpPr>
        <p:spPr>
          <a:xfrm>
            <a:off x="1524000" y="1461099"/>
            <a:ext cx="9144000" cy="114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sz="2400" b="1" dirty="0">
                <a:solidFill>
                  <a:srgbClr val="666666"/>
                </a:solidFill>
                <a:latin typeface="Asap"/>
                <a:ea typeface="Asap"/>
                <a:cs typeface="Asap"/>
                <a:sym typeface="Asap"/>
              </a:rPr>
              <a:t>Estudo de caso: PayPal</a:t>
            </a:r>
            <a:br>
              <a:rPr lang="en" sz="2000" b="1" dirty="0">
                <a:solidFill>
                  <a:srgbClr val="66666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lang="en" sz="1800" dirty="0">
                <a:solidFill>
                  <a:srgbClr val="666666"/>
                </a:solidFill>
                <a:latin typeface="Asap"/>
                <a:ea typeface="Asap"/>
                <a:cs typeface="Asap"/>
                <a:sym typeface="Asap"/>
              </a:rPr>
              <a:t>Utilização do Node.js no PayPal fez com que suas páginas carregassem 35% mais rápido</a:t>
            </a:r>
            <a:endParaRPr sz="1800" dirty="0">
              <a:solidFill>
                <a:srgbClr val="66666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26" name="Google Shape;126;p25"/>
          <p:cNvSpPr txBox="1"/>
          <p:nvPr/>
        </p:nvSpPr>
        <p:spPr>
          <a:xfrm>
            <a:off x="1524000" y="6147913"/>
            <a:ext cx="91440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latin typeface="Asap"/>
                <a:ea typeface="Asap"/>
                <a:cs typeface="Asap"/>
                <a:sym typeface="Asap"/>
              </a:rPr>
              <a:t>* Utilizando um server single core para a aplicação Node.js em comparação com uma aplicação utilizando 5 cores em Java.</a:t>
            </a:r>
            <a:endParaRPr dirty="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 algn="ctr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tx2"/>
                </a:solidFill>
                <a:latin typeface="Arial" charset="0"/>
              </a:defRPr>
            </a:lvl2pPr>
            <a:lvl3pPr lvl="2" algn="ctr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tx2"/>
                </a:solidFill>
                <a:latin typeface="Arial" charset="0"/>
              </a:defRPr>
            </a:lvl3pPr>
            <a:lvl4pPr lvl="3" algn="ctr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tx2"/>
                </a:solidFill>
                <a:latin typeface="Arial" charset="0"/>
              </a:defRPr>
            </a:lvl4pPr>
            <a:lvl5pPr lvl="4" algn="ctr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lvl="5" algn="ctr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lvl="6" algn="ctr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lvl="7" algn="ctr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lvl="8" algn="ctr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/>
              <a:t>Servidor NodeJS</a:t>
            </a:r>
            <a:endParaRPr lang="pt-BR" kern="0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8667666-447D-3246-93EC-6714FBA0A1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26548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35CEECF-EDF2-A14C-AC1D-9EFA956E9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19</a:t>
            </a:fld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E709EE4-5EF5-964D-A422-9A9BA2553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336" y="2267279"/>
            <a:ext cx="8741664" cy="232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84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O que vamos ver?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2.1 Processos, Threads e Virtualização;</a:t>
            </a:r>
          </a:p>
          <a:p>
            <a:pPr lvl="1"/>
            <a:r>
              <a:rPr lang="pt-BR" dirty="0"/>
              <a:t>Threads distribuídas</a:t>
            </a:r>
          </a:p>
          <a:p>
            <a:pPr lvl="1"/>
            <a:r>
              <a:rPr lang="pt-BR" dirty="0"/>
              <a:t>Processos clientes</a:t>
            </a:r>
          </a:p>
          <a:p>
            <a:pPr lvl="1"/>
            <a:r>
              <a:rPr lang="pt-BR" dirty="0"/>
              <a:t>Processos servidores</a:t>
            </a:r>
          </a:p>
          <a:p>
            <a:r>
              <a:rPr lang="pt-BR" dirty="0"/>
              <a:t>2.2 Comunicação Distribuída;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AA46F9D-9874-4344-8002-5F4C2E9B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2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4381798-DB2D-1B4F-9EE2-63EB4F79A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056" y="2297112"/>
            <a:ext cx="46609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60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Virtualização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62098" y="1716664"/>
            <a:ext cx="8886423" cy="4683729"/>
          </a:xfrm>
        </p:spPr>
        <p:txBody>
          <a:bodyPr>
            <a:normAutofit/>
          </a:bodyPr>
          <a:lstStyle/>
          <a:p>
            <a:r>
              <a:rPr lang="pt-BR" dirty="0"/>
              <a:t>O Objetivo da virtualização é fornecer </a:t>
            </a:r>
            <a:r>
              <a:rPr lang="pt-BR" dirty="0">
                <a:solidFill>
                  <a:srgbClr val="055ABE"/>
                </a:solidFill>
              </a:rPr>
              <a:t>múltiplas máquinas virtuais</a:t>
            </a:r>
            <a:r>
              <a:rPr lang="pt-BR" dirty="0"/>
              <a:t> (que são imagens de um hardware) sobre uma </a:t>
            </a:r>
            <a:r>
              <a:rPr lang="pt-BR" dirty="0">
                <a:solidFill>
                  <a:srgbClr val="055ABE"/>
                </a:solidFill>
              </a:rPr>
              <a:t>única arquitetura física </a:t>
            </a:r>
            <a:r>
              <a:rPr lang="pt-BR" dirty="0"/>
              <a:t>com cada máquina virtual executando uma </a:t>
            </a:r>
            <a:r>
              <a:rPr lang="pt-BR" dirty="0">
                <a:solidFill>
                  <a:srgbClr val="055ABE"/>
                </a:solidFill>
              </a:rPr>
              <a:t>instância diferente de um sistema operacional</a:t>
            </a:r>
            <a:r>
              <a:rPr lang="pt-BR" dirty="0"/>
              <a:t>.</a:t>
            </a:r>
          </a:p>
          <a:p>
            <a:r>
              <a:rPr lang="pt-BR" dirty="0"/>
              <a:t>Em SD a ideia é </a:t>
            </a:r>
            <a:r>
              <a:rPr lang="pt-BR" dirty="0">
                <a:solidFill>
                  <a:srgbClr val="055ABE"/>
                </a:solidFill>
              </a:rPr>
              <a:t>“fingir” </a:t>
            </a:r>
            <a:r>
              <a:rPr lang="pt-BR" dirty="0"/>
              <a:t>que um determinado </a:t>
            </a:r>
          </a:p>
          <a:p>
            <a:pPr marL="0" indent="0">
              <a:buNone/>
            </a:pPr>
            <a:r>
              <a:rPr lang="pt-BR" dirty="0"/>
              <a:t>   recurso esta </a:t>
            </a:r>
            <a:r>
              <a:rPr lang="pt-BR" dirty="0">
                <a:solidFill>
                  <a:srgbClr val="055ABE"/>
                </a:solidFill>
              </a:rPr>
              <a:t>replicado</a:t>
            </a:r>
            <a:r>
              <a:rPr lang="pt-BR" dirty="0"/>
              <a:t> no sistema.</a:t>
            </a:r>
          </a:p>
          <a:p>
            <a:r>
              <a:rPr lang="pt-BR" dirty="0"/>
              <a:t>A virtualização pode ser feita de duas maneiras:</a:t>
            </a:r>
          </a:p>
          <a:p>
            <a:pPr lvl="1"/>
            <a:r>
              <a:rPr lang="pt-BR" dirty="0"/>
              <a:t>Utilizando um </a:t>
            </a:r>
            <a:r>
              <a:rPr lang="pt-BR" dirty="0">
                <a:solidFill>
                  <a:srgbClr val="055ABE"/>
                </a:solidFill>
              </a:rPr>
              <a:t>Monitor de Máquina Virtual</a:t>
            </a:r>
            <a:r>
              <a:rPr lang="pt-BR" dirty="0"/>
              <a:t>;</a:t>
            </a:r>
          </a:p>
          <a:p>
            <a:pPr lvl="1"/>
            <a:r>
              <a:rPr lang="pt-BR" dirty="0"/>
              <a:t>Oferecendo uma </a:t>
            </a:r>
            <a:r>
              <a:rPr lang="pt-BR" dirty="0">
                <a:solidFill>
                  <a:srgbClr val="055ABE"/>
                </a:solidFill>
              </a:rPr>
              <a:t>Máquina Virtual de Processo</a:t>
            </a:r>
            <a:r>
              <a:rPr lang="pt-BR" dirty="0"/>
              <a:t>;</a:t>
            </a:r>
          </a:p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0F7979D-B84F-6C44-B92A-E7F80668B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20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3B0616-A95A-DF42-8AE1-511EC9344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3350" y="3282950"/>
            <a:ext cx="3955046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92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pt-BR" dirty="0"/>
              <a:t>Virtualização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4213" y="1876425"/>
            <a:ext cx="3944911" cy="4714875"/>
          </a:xfrm>
        </p:spPr>
        <p:txBody>
          <a:bodyPr>
            <a:normAutofit/>
          </a:bodyPr>
          <a:lstStyle/>
          <a:p>
            <a:r>
              <a:rPr lang="pt-BR" sz="2100" dirty="0">
                <a:solidFill>
                  <a:srgbClr val="055ABE"/>
                </a:solidFill>
              </a:rPr>
              <a:t>Monitor de Máquina Virtual</a:t>
            </a:r>
          </a:p>
          <a:p>
            <a:pPr lvl="1"/>
            <a:r>
              <a:rPr lang="pt-BR" sz="2100" dirty="0"/>
              <a:t>Fornece o conjunto de instruções completo do hardware real;</a:t>
            </a:r>
          </a:p>
          <a:p>
            <a:pPr lvl="1"/>
            <a:r>
              <a:rPr lang="pt-BR" sz="2100" dirty="0"/>
              <a:t>Permite que vários </a:t>
            </a:r>
            <a:r>
              <a:rPr lang="pt-BR" sz="2100" dirty="0" err="1"/>
              <a:t>SO's</a:t>
            </a:r>
            <a:r>
              <a:rPr lang="pt-BR" sz="2100" dirty="0"/>
              <a:t> diferentes sejam executados concorrentemente na mesma plataforma;</a:t>
            </a:r>
          </a:p>
          <a:p>
            <a:pPr lvl="1"/>
            <a:r>
              <a:rPr lang="pt-BR" sz="2100" dirty="0"/>
              <a:t>Proporciona o isolamento entre as máquinas virtuais;</a:t>
            </a:r>
          </a:p>
          <a:p>
            <a:endParaRPr lang="pt-BR" sz="17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Interface gráfica do usuário&#10;&#10;Descrição gerada automaticamente">
            <a:extLst>
              <a:ext uri="{FF2B5EF4-FFF2-40B4-BE49-F238E27FC236}">
                <a16:creationId xmlns:a16="http://schemas.microsoft.com/office/drawing/2014/main" id="{1E2766A4-BEDF-F64B-BE36-C4CC7C8C2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862" y="2095600"/>
            <a:ext cx="6019331" cy="2663554"/>
          </a:xfrm>
          <a:prstGeom prst="rect">
            <a:avLst/>
          </a:prstGeom>
          <a:effectLst/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889849A-835C-344A-A45E-D38F8F59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6439D62-D177-944D-A450-511708D54849}" type="slidenum">
              <a:rPr lang="pt-BR">
                <a:solidFill>
                  <a:srgbClr val="303030"/>
                </a:solidFill>
              </a:rPr>
              <a:pPr>
                <a:spcAft>
                  <a:spcPts val="600"/>
                </a:spcAft>
              </a:pPr>
              <a:t>21</a:t>
            </a:fld>
            <a:endParaRPr lang="pt-BR">
              <a:solidFill>
                <a:srgbClr val="3030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863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pt-BR" dirty="0"/>
              <a:t>Virtualização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4214" y="1876425"/>
            <a:ext cx="4083448" cy="4845049"/>
          </a:xfrm>
        </p:spPr>
        <p:txBody>
          <a:bodyPr>
            <a:normAutofit/>
          </a:bodyPr>
          <a:lstStyle/>
          <a:p>
            <a:r>
              <a:rPr lang="pt-BR" sz="2100" dirty="0"/>
              <a:t>Podem ser implementados de duas formas:</a:t>
            </a:r>
          </a:p>
          <a:p>
            <a:pPr lvl="1"/>
            <a:r>
              <a:rPr lang="pt-BR" sz="2100" dirty="0">
                <a:solidFill>
                  <a:srgbClr val="055ABE"/>
                </a:solidFill>
              </a:rPr>
              <a:t>Nativo (</a:t>
            </a:r>
            <a:r>
              <a:rPr lang="pt-BR" sz="2100" dirty="0" err="1">
                <a:solidFill>
                  <a:srgbClr val="055ABE"/>
                </a:solidFill>
              </a:rPr>
              <a:t>Native</a:t>
            </a:r>
            <a:r>
              <a:rPr lang="pt-BR" sz="2100" dirty="0">
                <a:solidFill>
                  <a:srgbClr val="055ABE"/>
                </a:solidFill>
              </a:rPr>
              <a:t> ou </a:t>
            </a:r>
            <a:r>
              <a:rPr lang="pt-BR" sz="2100" dirty="0" err="1">
                <a:solidFill>
                  <a:srgbClr val="055ABE"/>
                </a:solidFill>
              </a:rPr>
              <a:t>Bare</a:t>
            </a:r>
            <a:r>
              <a:rPr lang="pt-BR" sz="2100" dirty="0">
                <a:solidFill>
                  <a:srgbClr val="055ABE"/>
                </a:solidFill>
              </a:rPr>
              <a:t>-metal):</a:t>
            </a:r>
          </a:p>
          <a:p>
            <a:pPr marL="457200" lvl="1" indent="0">
              <a:buNone/>
            </a:pPr>
            <a:r>
              <a:rPr lang="pt-BR" sz="2100" dirty="0"/>
              <a:t>VMM Executa diretamente sobre o hardware de um computador;</a:t>
            </a:r>
          </a:p>
          <a:p>
            <a:pPr marL="457200" lvl="1" indent="0">
              <a:buNone/>
            </a:pPr>
            <a:r>
              <a:rPr lang="pt-BR" sz="2100" dirty="0" err="1"/>
              <a:t>Ex</a:t>
            </a:r>
            <a:r>
              <a:rPr lang="pt-BR" sz="2100" dirty="0"/>
              <a:t>: </a:t>
            </a:r>
            <a:r>
              <a:rPr lang="pt-BR" sz="2100" dirty="0" err="1"/>
              <a:t>Xen</a:t>
            </a:r>
            <a:r>
              <a:rPr lang="pt-BR" sz="2100" dirty="0"/>
              <a:t>, </a:t>
            </a:r>
            <a:r>
              <a:rPr lang="pt-BR" sz="2100" dirty="0" err="1"/>
              <a:t>Hyper</a:t>
            </a:r>
            <a:r>
              <a:rPr lang="pt-BR" sz="2100" dirty="0"/>
              <a:t>-V, </a:t>
            </a:r>
            <a:r>
              <a:rPr lang="pt-BR" sz="2100" dirty="0" err="1"/>
              <a:t>VMWare</a:t>
            </a:r>
            <a:r>
              <a:rPr lang="pt-BR" sz="2100" dirty="0"/>
              <a:t> </a:t>
            </a:r>
            <a:r>
              <a:rPr lang="pt-BR" sz="2100" dirty="0" err="1"/>
              <a:t>Esx</a:t>
            </a:r>
            <a:r>
              <a:rPr lang="pt-BR" sz="2100" dirty="0"/>
              <a:t> etc..</a:t>
            </a:r>
          </a:p>
          <a:p>
            <a:pPr lvl="1"/>
            <a:r>
              <a:rPr lang="pt-BR" sz="2100" dirty="0">
                <a:solidFill>
                  <a:srgbClr val="055ABE"/>
                </a:solidFill>
              </a:rPr>
              <a:t>Hospedado (</a:t>
            </a:r>
            <a:r>
              <a:rPr lang="pt-BR" sz="2100" dirty="0" err="1">
                <a:solidFill>
                  <a:srgbClr val="055ABE"/>
                </a:solidFill>
              </a:rPr>
              <a:t>Hosted</a:t>
            </a:r>
            <a:r>
              <a:rPr lang="pt-BR" sz="2100" dirty="0">
                <a:solidFill>
                  <a:srgbClr val="055ABE"/>
                </a:solidFill>
              </a:rPr>
              <a:t>):</a:t>
            </a:r>
            <a:r>
              <a:rPr lang="pt-BR" sz="2100" dirty="0"/>
              <a:t> </a:t>
            </a:r>
          </a:p>
          <a:p>
            <a:pPr marL="457200" lvl="1" indent="0">
              <a:buNone/>
            </a:pPr>
            <a:r>
              <a:rPr lang="pt-BR" sz="2100" dirty="0"/>
              <a:t>VMM Executa sobre um sistema operacional para fornecer a funcionalidade</a:t>
            </a:r>
          </a:p>
          <a:p>
            <a:pPr marL="457200" lvl="1" indent="0">
              <a:buNone/>
            </a:pPr>
            <a:r>
              <a:rPr lang="pt-BR" sz="2100" dirty="0" err="1"/>
              <a:t>Ex</a:t>
            </a:r>
            <a:r>
              <a:rPr lang="pt-BR" sz="2100" dirty="0"/>
              <a:t>: </a:t>
            </a:r>
            <a:r>
              <a:rPr lang="pt-BR" sz="2100" dirty="0" err="1"/>
              <a:t>VirtualBox</a:t>
            </a:r>
            <a:r>
              <a:rPr lang="pt-BR" sz="2100" dirty="0"/>
              <a:t>, </a:t>
            </a:r>
            <a:r>
              <a:rPr lang="pt-BR" sz="2100" dirty="0" err="1"/>
              <a:t>VirtualPC</a:t>
            </a:r>
            <a:r>
              <a:rPr lang="pt-BR" sz="2100" dirty="0"/>
              <a:t> etc..</a:t>
            </a:r>
          </a:p>
          <a:p>
            <a:endParaRPr lang="pt-BR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58B6ED2-4039-124A-A55C-1E2574350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704343"/>
            <a:ext cx="6019331" cy="3446067"/>
          </a:xfrm>
          <a:prstGeom prst="rect">
            <a:avLst/>
          </a:prstGeom>
          <a:effectLst/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8D623D0-CF01-3E45-9FC3-23C22E406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6439D62-D177-944D-A450-511708D54849}" type="slidenum">
              <a:rPr lang="pt-BR">
                <a:solidFill>
                  <a:srgbClr val="303030"/>
                </a:solidFill>
              </a:rPr>
              <a:pPr>
                <a:spcAft>
                  <a:spcPts val="600"/>
                </a:spcAft>
              </a:pPr>
              <a:t>22</a:t>
            </a:fld>
            <a:endParaRPr lang="pt-BR">
              <a:solidFill>
                <a:srgbClr val="3030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683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Virtualização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62097" y="1716665"/>
            <a:ext cx="5105051" cy="4639686"/>
          </a:xfrm>
        </p:spPr>
        <p:txBody>
          <a:bodyPr/>
          <a:lstStyle/>
          <a:p>
            <a:r>
              <a:rPr lang="pt-BR" dirty="0">
                <a:solidFill>
                  <a:srgbClr val="055ABE"/>
                </a:solidFill>
              </a:rPr>
              <a:t>Máquina Virtual de Processo</a:t>
            </a:r>
          </a:p>
          <a:p>
            <a:pPr lvl="1"/>
            <a:r>
              <a:rPr lang="pt-BR" dirty="0"/>
              <a:t>Outro tipo bastante comum de máquina virtual é a Máquina Virtual de Processo (ou máquina virtual de aplicação);</a:t>
            </a:r>
          </a:p>
          <a:p>
            <a:pPr lvl="1"/>
            <a:r>
              <a:rPr lang="pt-BR" dirty="0"/>
              <a:t>Roda como uma </a:t>
            </a:r>
            <a:r>
              <a:rPr lang="pt-BR" dirty="0">
                <a:solidFill>
                  <a:srgbClr val="055ABE"/>
                </a:solidFill>
              </a:rPr>
              <a:t>aplicação normal </a:t>
            </a:r>
            <a:r>
              <a:rPr lang="pt-BR" dirty="0"/>
              <a:t>dentro de um SO;</a:t>
            </a:r>
          </a:p>
          <a:p>
            <a:pPr lvl="1"/>
            <a:r>
              <a:rPr lang="pt-BR" dirty="0" err="1"/>
              <a:t>Ex</a:t>
            </a:r>
            <a:r>
              <a:rPr lang="pt-BR" dirty="0"/>
              <a:t>: JVM (Java Virtual </a:t>
            </a:r>
            <a:r>
              <a:rPr lang="pt-BR" dirty="0" err="1"/>
              <a:t>Machine</a:t>
            </a:r>
            <a:r>
              <a:rPr lang="pt-BR" dirty="0"/>
              <a:t>), Emuladores em geral;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148" y="1912432"/>
            <a:ext cx="4857750" cy="4248150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D3DF1E9-482D-3D4E-AB4F-4B7CF6004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978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936" y="495992"/>
            <a:ext cx="4195140" cy="5638831"/>
          </a:xfrm>
          <a:noFill/>
        </p:spPr>
        <p:txBody>
          <a:bodyPr anchor="ctr">
            <a:normAutofit/>
          </a:bodyPr>
          <a:lstStyle/>
          <a:p>
            <a:r>
              <a:rPr lang="pt-BR" sz="4800"/>
              <a:t>Virtualização em SD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D3DF1E9-482D-3D4E-AB4F-4B7CF6004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09360"/>
            <a:ext cx="640080" cy="548640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46439D62-D177-944D-A450-511708D54849}" type="slidenum">
              <a:rPr lang="pt-BR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24</a:t>
            </a:fld>
            <a:endParaRPr lang="pt-BR">
              <a:solidFill>
                <a:schemeClr val="tx1"/>
              </a:solidFill>
            </a:endParaRPr>
          </a:p>
        </p:txBody>
      </p:sp>
      <p:graphicFrame>
        <p:nvGraphicFramePr>
          <p:cNvPr id="7" name="Espaço Reservado para Conteúdo 2">
            <a:extLst>
              <a:ext uri="{FF2B5EF4-FFF2-40B4-BE49-F238E27FC236}">
                <a16:creationId xmlns:a16="http://schemas.microsoft.com/office/drawing/2014/main" id="{31DA1A16-4AFD-43A6-9925-8FDB499A87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2143641"/>
              </p:ext>
            </p:extLst>
          </p:nvPr>
        </p:nvGraphicFramePr>
        <p:xfrm>
          <a:off x="4915947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15818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2.2 Comunicação Distribuída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43125" y="1716664"/>
            <a:ext cx="10616302" cy="5004811"/>
          </a:xfrm>
        </p:spPr>
        <p:txBody>
          <a:bodyPr>
            <a:normAutofit lnSpcReduction="10000"/>
          </a:bodyPr>
          <a:lstStyle/>
          <a:p>
            <a:r>
              <a:rPr lang="pt-BR" dirty="0"/>
              <a:t>Os </a:t>
            </a:r>
            <a:r>
              <a:rPr lang="pt-BR" dirty="0">
                <a:solidFill>
                  <a:srgbClr val="055ABE"/>
                </a:solidFill>
              </a:rPr>
              <a:t>Protocolos de Comunicação </a:t>
            </a:r>
            <a:r>
              <a:rPr lang="pt-BR" dirty="0"/>
              <a:t>das redes de computadores formam a </a:t>
            </a:r>
            <a:r>
              <a:rPr lang="pt-BR" dirty="0">
                <a:solidFill>
                  <a:srgbClr val="055ABE"/>
                </a:solidFill>
              </a:rPr>
              <a:t>base</a:t>
            </a:r>
            <a:r>
              <a:rPr lang="pt-BR" dirty="0"/>
              <a:t> para qualquer sistema distribuído.</a:t>
            </a:r>
          </a:p>
          <a:p>
            <a:r>
              <a:rPr lang="pt-BR" dirty="0"/>
              <a:t>O que acontece quando um Processo </a:t>
            </a:r>
            <a:r>
              <a:rPr lang="pt-BR" dirty="0">
                <a:solidFill>
                  <a:srgbClr val="055ABE"/>
                </a:solidFill>
              </a:rPr>
              <a:t>"A"</a:t>
            </a:r>
            <a:r>
              <a:rPr lang="pt-BR" dirty="0"/>
              <a:t> em uma máquina </a:t>
            </a:r>
            <a:r>
              <a:rPr lang="pt-BR" dirty="0">
                <a:solidFill>
                  <a:srgbClr val="055ABE"/>
                </a:solidFill>
              </a:rPr>
              <a:t>precisa comunicar</a:t>
            </a:r>
            <a:r>
              <a:rPr lang="pt-BR" dirty="0"/>
              <a:t> com um Processo </a:t>
            </a:r>
            <a:r>
              <a:rPr lang="pt-BR" dirty="0">
                <a:solidFill>
                  <a:srgbClr val="055ABE"/>
                </a:solidFill>
              </a:rPr>
              <a:t>"B"</a:t>
            </a:r>
            <a:r>
              <a:rPr lang="pt-BR" dirty="0"/>
              <a:t>? Diversos fatores entram em cena, como: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/>
              <a:t>E se "A" mandar uma mensagem codificada em EBCDIC e "B" esperar uma mensagem codificada em ASCII?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/>
              <a:t>Quantos volts serão necessários para representar 0 e quantos volts serão necessários para representar 1?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/>
              <a:t>Como o receptor sabe qual o último bit da mensagem?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/>
              <a:t>Como o receptor detecta se a mensagem foi danificada ou perdida no meio do caminho?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/>
              <a:t>Como são representadas as </a:t>
            </a:r>
            <a:r>
              <a:rPr lang="pt-BR" dirty="0" err="1"/>
              <a:t>Strings</a:t>
            </a:r>
            <a:r>
              <a:rPr lang="pt-BR" dirty="0"/>
              <a:t>, os números e outros dados em diferentes máquinas?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842FE94-9D26-0147-AF4E-52AE8C166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14602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Comunicação Distribuída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Resumidamente, </a:t>
            </a:r>
            <a:r>
              <a:rPr lang="pt-BR" dirty="0">
                <a:solidFill>
                  <a:srgbClr val="055ABE"/>
                </a:solidFill>
              </a:rPr>
              <a:t>acordos devem ser feitos em diversos níveis</a:t>
            </a:r>
            <a:r>
              <a:rPr lang="pt-BR" dirty="0"/>
              <a:t>, variando de detalhes de baixo nível (como transmissão do BIT) até detalhes de alto nível (como uma informação é mostrada).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C2A1F7F-BEAF-D54B-B7C3-4AF14B2C5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26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F4883C7-AFB3-EB40-B816-79033A3F3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137" y="3238813"/>
            <a:ext cx="6181725" cy="348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746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Comunicação Distribuída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Logo, adotar os </a:t>
            </a:r>
            <a:r>
              <a:rPr lang="pt-BR" dirty="0">
                <a:solidFill>
                  <a:srgbClr val="055ABE"/>
                </a:solidFill>
              </a:rPr>
              <a:t>Modelos de Camadas </a:t>
            </a:r>
            <a:r>
              <a:rPr lang="pt-BR" dirty="0"/>
              <a:t>(ou Modelo de Níveis) é essencial durante o planejamento e o projeto utilizando recursos do modelo </a:t>
            </a:r>
            <a:r>
              <a:rPr lang="pt-BR" dirty="0">
                <a:solidFill>
                  <a:srgbClr val="055ABE"/>
                </a:solidFill>
              </a:rPr>
              <a:t>OSI e TCP/IP</a:t>
            </a:r>
            <a:r>
              <a:rPr lang="pt-BR" dirty="0"/>
              <a:t>.</a:t>
            </a:r>
          </a:p>
          <a:p>
            <a:r>
              <a:rPr lang="pt-BR" dirty="0"/>
              <a:t>Cada nível deste modelo possui uma série de </a:t>
            </a:r>
            <a:r>
              <a:rPr lang="pt-BR" dirty="0">
                <a:solidFill>
                  <a:srgbClr val="055ABE"/>
                </a:solidFill>
              </a:rPr>
              <a:t>Protocolos</a:t>
            </a:r>
            <a:r>
              <a:rPr lang="pt-BR" dirty="0"/>
              <a:t>, que permitem padronizar a comunicação entre as diferentes máquinas.</a:t>
            </a:r>
          </a:p>
          <a:p>
            <a:endParaRPr lang="pt-BR" dirty="0"/>
          </a:p>
          <a:p>
            <a:r>
              <a:rPr lang="pt-BR" dirty="0">
                <a:solidFill>
                  <a:srgbClr val="055ABE"/>
                </a:solidFill>
              </a:rPr>
              <a:t>Lembre-se sempre: SD é a junção de SO com Redes.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F5673A5-F903-0A45-BFEE-6A655507A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0963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BE5A3B8-42F5-E044-BCDC-98A3F4415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28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3907DC8-0742-5842-A73F-66ADAF2D6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06" y="808703"/>
            <a:ext cx="7949387" cy="564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211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Comunicação Distribuída – Modelo OSI e TCP/IP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CE9C6E3-CAE2-C042-B05C-23F3524C3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29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4D3FA7B-4C69-6A45-B032-BD646E2D7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892" y="1812250"/>
            <a:ext cx="6302215" cy="472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6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Objetivos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Verificar a </a:t>
            </a:r>
            <a:r>
              <a:rPr lang="pt-BR" dirty="0">
                <a:solidFill>
                  <a:srgbClr val="055ABE"/>
                </a:solidFill>
              </a:rPr>
              <a:t>importância da utilização de Threads </a:t>
            </a:r>
            <a:r>
              <a:rPr lang="pt-BR" dirty="0"/>
              <a:t>em sistemas distribuídos;</a:t>
            </a:r>
          </a:p>
          <a:p>
            <a:r>
              <a:rPr lang="pt-BR" dirty="0"/>
              <a:t>Conhecer conceitos importantes de </a:t>
            </a:r>
            <a:r>
              <a:rPr lang="pt-BR" dirty="0">
                <a:solidFill>
                  <a:srgbClr val="055ABE"/>
                </a:solidFill>
              </a:rPr>
              <a:t>Virtualização</a:t>
            </a:r>
            <a:r>
              <a:rPr lang="pt-BR" dirty="0"/>
              <a:t>;</a:t>
            </a:r>
          </a:p>
          <a:p>
            <a:r>
              <a:rPr lang="pt-BR" dirty="0"/>
              <a:t>Estudar os diferentes tipos de </a:t>
            </a:r>
            <a:r>
              <a:rPr lang="pt-BR" dirty="0">
                <a:solidFill>
                  <a:srgbClr val="055ABE"/>
                </a:solidFill>
              </a:rPr>
              <a:t>comunicação</a:t>
            </a:r>
            <a:r>
              <a:rPr lang="pt-BR" dirty="0"/>
              <a:t> entre componentes distribuídos;</a:t>
            </a:r>
          </a:p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8F5F7F8-26AC-3F4A-AE90-172CB5665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3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F6BF3B9-EDF4-6842-A34F-3D4BA92A6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008" y="4080510"/>
            <a:ext cx="2307590" cy="203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024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Comunicação Distribuída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CE9C6E3-CAE2-C042-B05C-23F3524C3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30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9D3D993-06E4-B74A-9D27-B16856C62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992" y="1778076"/>
            <a:ext cx="4132015" cy="457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66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Comunicação Distribuída</a:t>
            </a:r>
          </a:p>
        </p:txBody>
      </p:sp>
      <p:sp>
        <p:nvSpPr>
          <p:cNvPr id="4" name="CaixaDeTexto 3"/>
          <p:cNvSpPr txBox="1"/>
          <p:nvPr/>
        </p:nvSpPr>
        <p:spPr>
          <a:xfrm rot="20399928">
            <a:off x="2549653" y="2603471"/>
            <a:ext cx="67136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Qual o papel de cada camada mesmo?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294446"/>
            <a:ext cx="1857375" cy="218122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00" y="3608499"/>
            <a:ext cx="4762500" cy="2619375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907698B-0681-5B45-903C-FE8B45BB3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282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Comunicação Distribuída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62097" y="1916044"/>
            <a:ext cx="10901413" cy="4440305"/>
          </a:xfrm>
        </p:spPr>
        <p:txBody>
          <a:bodyPr>
            <a:normAutofit fontScale="92500" lnSpcReduction="10000"/>
          </a:bodyPr>
          <a:lstStyle/>
          <a:p>
            <a:r>
              <a:rPr lang="pt-BR" b="1" dirty="0">
                <a:solidFill>
                  <a:srgbClr val="055ABE"/>
                </a:solidFill>
              </a:rPr>
              <a:t>Camadas de baixo nível</a:t>
            </a:r>
          </a:p>
          <a:p>
            <a:r>
              <a:rPr lang="pt-BR" b="1" dirty="0">
                <a:solidFill>
                  <a:srgbClr val="055ABE"/>
                </a:solidFill>
              </a:rPr>
              <a:t>Física</a:t>
            </a:r>
            <a:r>
              <a:rPr lang="pt-BR" dirty="0">
                <a:solidFill>
                  <a:srgbClr val="055ABE"/>
                </a:solidFill>
              </a:rPr>
              <a:t>: </a:t>
            </a:r>
            <a:r>
              <a:rPr lang="pt-BR" dirty="0"/>
              <a:t>trata da padronização das interfaces elétricas, mecânicas e de sinalização.</a:t>
            </a:r>
          </a:p>
          <a:p>
            <a:pPr lvl="1"/>
            <a:r>
              <a:rPr lang="pt-BR" dirty="0"/>
              <a:t>Quantos volts serão usados para indicar 0? E para 1?</a:t>
            </a:r>
          </a:p>
          <a:p>
            <a:pPr lvl="1"/>
            <a:r>
              <a:rPr lang="pt-BR" dirty="0"/>
              <a:t>Quantos bits por segundo podem ser enviados?</a:t>
            </a:r>
          </a:p>
          <a:p>
            <a:pPr lvl="1"/>
            <a:r>
              <a:rPr lang="pt-BR" dirty="0"/>
              <a:t>A transmissão é unidirecional ou bidirecional?</a:t>
            </a:r>
          </a:p>
          <a:p>
            <a:r>
              <a:rPr lang="pt-BR" b="1" dirty="0">
                <a:solidFill>
                  <a:srgbClr val="055ABE"/>
                </a:solidFill>
              </a:rPr>
              <a:t>Enlace</a:t>
            </a:r>
            <a:r>
              <a:rPr lang="pt-BR" dirty="0">
                <a:solidFill>
                  <a:srgbClr val="055ABE"/>
                </a:solidFill>
              </a:rPr>
              <a:t>: </a:t>
            </a:r>
            <a:r>
              <a:rPr lang="pt-BR" dirty="0"/>
              <a:t>tem como função </a:t>
            </a:r>
            <a:r>
              <a:rPr lang="pt-BR" dirty="0">
                <a:solidFill>
                  <a:srgbClr val="055ABE"/>
                </a:solidFill>
              </a:rPr>
              <a:t>detectar e corrigir erros </a:t>
            </a:r>
            <a:r>
              <a:rPr lang="pt-BR" dirty="0"/>
              <a:t>que possam acontecer na camada física;</a:t>
            </a:r>
          </a:p>
          <a:p>
            <a:pPr lvl="1"/>
            <a:r>
              <a:rPr lang="pt-BR" dirty="0"/>
              <a:t>Calcular o </a:t>
            </a:r>
            <a:r>
              <a:rPr lang="pt-BR" dirty="0" err="1">
                <a:solidFill>
                  <a:srgbClr val="055ABE"/>
                </a:solidFill>
              </a:rPr>
              <a:t>checksum</a:t>
            </a:r>
            <a:r>
              <a:rPr lang="pt-BR" dirty="0"/>
              <a:t> de cada quadro que está sendo enviado na rede.</a:t>
            </a:r>
          </a:p>
          <a:p>
            <a:r>
              <a:rPr lang="pt-BR" b="1" dirty="0">
                <a:solidFill>
                  <a:srgbClr val="055ABE"/>
                </a:solidFill>
              </a:rPr>
              <a:t>Rede</a:t>
            </a:r>
            <a:r>
              <a:rPr lang="pt-BR" dirty="0">
                <a:solidFill>
                  <a:srgbClr val="055ABE"/>
                </a:solidFill>
              </a:rPr>
              <a:t>: </a:t>
            </a:r>
            <a:r>
              <a:rPr lang="pt-BR" dirty="0"/>
              <a:t>tem como função principal </a:t>
            </a:r>
            <a:r>
              <a:rPr lang="pt-BR" dirty="0">
                <a:solidFill>
                  <a:srgbClr val="055ABE"/>
                </a:solidFill>
              </a:rPr>
              <a:t>escolher o melhor caminho para rotear </a:t>
            </a:r>
            <a:r>
              <a:rPr lang="pt-BR" dirty="0"/>
              <a:t>pacotes na rede;</a:t>
            </a:r>
          </a:p>
          <a:p>
            <a:pPr lvl="1"/>
            <a:r>
              <a:rPr lang="pt-BR" dirty="0"/>
              <a:t>Roteamento de um pacote na rede até que ele chegue a seu destino.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47D8CB2-187D-0543-939A-B273953F2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92512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Comunicação Distribuída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62098" y="1916044"/>
            <a:ext cx="10774332" cy="4532881"/>
          </a:xfrm>
        </p:spPr>
        <p:txBody>
          <a:bodyPr/>
          <a:lstStyle/>
          <a:p>
            <a:r>
              <a:rPr lang="pt-BR" b="1" dirty="0">
                <a:solidFill>
                  <a:srgbClr val="055ABE"/>
                </a:solidFill>
              </a:rPr>
              <a:t>Camadas a nível de transporte</a:t>
            </a:r>
          </a:p>
          <a:p>
            <a:pPr lvl="0"/>
            <a:r>
              <a:rPr lang="pt-BR" b="1" dirty="0">
                <a:solidFill>
                  <a:srgbClr val="055ABE"/>
                </a:solidFill>
              </a:rPr>
              <a:t>Transporte</a:t>
            </a:r>
            <a:r>
              <a:rPr lang="pt-BR" dirty="0">
                <a:solidFill>
                  <a:srgbClr val="055ABE"/>
                </a:solidFill>
              </a:rPr>
              <a:t>: </a:t>
            </a:r>
            <a:r>
              <a:rPr lang="pt-BR" dirty="0"/>
              <a:t>tem como função quebrar uma mensagem em vários pacotes e </a:t>
            </a:r>
            <a:r>
              <a:rPr lang="pt-BR" dirty="0">
                <a:solidFill>
                  <a:srgbClr val="055ABE"/>
                </a:solidFill>
              </a:rPr>
              <a:t>fornecer uma comunicação de confiança </a:t>
            </a:r>
            <a:r>
              <a:rPr lang="pt-BR" dirty="0"/>
              <a:t>(através do </a:t>
            </a:r>
            <a:r>
              <a:rPr lang="pt-BR" dirty="0" err="1"/>
              <a:t>sequence</a:t>
            </a:r>
            <a:r>
              <a:rPr lang="pt-BR" dirty="0"/>
              <a:t> </a:t>
            </a:r>
            <a:r>
              <a:rPr lang="pt-BR" dirty="0" err="1"/>
              <a:t>number</a:t>
            </a:r>
            <a:r>
              <a:rPr lang="pt-BR" dirty="0"/>
              <a:t>); </a:t>
            </a:r>
          </a:p>
          <a:p>
            <a:pPr lvl="1"/>
            <a:r>
              <a:rPr lang="pt-BR" dirty="0"/>
              <a:t>Controlar quais pacotes foram enviados, quais foram recebidos e quantos ainda faltam para chegar;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9F554BE-B561-1E49-A077-D044BEF2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55923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Comunicação Distribuída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62097" y="1916045"/>
            <a:ext cx="11277130" cy="4143792"/>
          </a:xfrm>
        </p:spPr>
        <p:txBody>
          <a:bodyPr/>
          <a:lstStyle/>
          <a:p>
            <a:r>
              <a:rPr lang="pt-BR" b="1" dirty="0">
                <a:solidFill>
                  <a:srgbClr val="055ABE"/>
                </a:solidFill>
              </a:rPr>
              <a:t>Camadas de alto nível</a:t>
            </a:r>
          </a:p>
          <a:p>
            <a:r>
              <a:rPr lang="pt-BR" b="1" dirty="0">
                <a:solidFill>
                  <a:srgbClr val="055ABE"/>
                </a:solidFill>
              </a:rPr>
              <a:t>Sessão</a:t>
            </a:r>
            <a:r>
              <a:rPr lang="pt-BR" dirty="0">
                <a:solidFill>
                  <a:srgbClr val="055ABE"/>
                </a:solidFill>
              </a:rPr>
              <a:t>: estabelece, gerencia e termina sessões entre os aplicativos; </a:t>
            </a:r>
          </a:p>
          <a:p>
            <a:pPr lvl="1"/>
            <a:r>
              <a:rPr lang="pt-BR" dirty="0"/>
              <a:t>Iniciar, encerrar e </a:t>
            </a:r>
            <a:r>
              <a:rPr lang="pt-BR" dirty="0" err="1"/>
              <a:t>ressincronizar</a:t>
            </a:r>
            <a:r>
              <a:rPr lang="pt-BR" dirty="0"/>
              <a:t> dois computadores que estão tendo uma "sessão de comunicação";</a:t>
            </a:r>
          </a:p>
          <a:p>
            <a:r>
              <a:rPr lang="pt-BR" b="1" dirty="0">
                <a:solidFill>
                  <a:srgbClr val="055ABE"/>
                </a:solidFill>
              </a:rPr>
              <a:t>Apresentação</a:t>
            </a:r>
            <a:r>
              <a:rPr lang="pt-BR" dirty="0">
                <a:solidFill>
                  <a:srgbClr val="055ABE"/>
                </a:solidFill>
              </a:rPr>
              <a:t>: </a:t>
            </a:r>
            <a:r>
              <a:rPr lang="pt-BR" dirty="0"/>
              <a:t>responsável pela formatação e entrega de uma informação para a camada de aplicação;</a:t>
            </a:r>
          </a:p>
          <a:p>
            <a:pPr lvl="1"/>
            <a:r>
              <a:rPr lang="pt-BR" dirty="0">
                <a:solidFill>
                  <a:srgbClr val="055ABE"/>
                </a:solidFill>
              </a:rPr>
              <a:t>Conversão de um arquivo codificado em EBCDIC em ASCII</a:t>
            </a:r>
            <a:r>
              <a:rPr lang="pt-BR" dirty="0"/>
              <a:t>;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06F0AE6-C91E-A748-83A0-7891E83E0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6840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Comunicação Distribuída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>
                <a:solidFill>
                  <a:srgbClr val="055ABE"/>
                </a:solidFill>
              </a:rPr>
              <a:t>Camadas de alto nível</a:t>
            </a:r>
          </a:p>
          <a:p>
            <a:r>
              <a:rPr lang="pt-BR" b="1" dirty="0">
                <a:solidFill>
                  <a:srgbClr val="055ABE"/>
                </a:solidFill>
              </a:rPr>
              <a:t>Aplicação</a:t>
            </a:r>
            <a:r>
              <a:rPr lang="pt-BR" dirty="0">
                <a:solidFill>
                  <a:srgbClr val="055ABE"/>
                </a:solidFill>
              </a:rPr>
              <a:t>: </a:t>
            </a:r>
            <a:r>
              <a:rPr lang="pt-BR" dirty="0"/>
              <a:t>provê serviços e protocolos que permitem a comunicação em rede entre processos em diferentes computadores;</a:t>
            </a:r>
          </a:p>
          <a:p>
            <a:pPr lvl="1"/>
            <a:r>
              <a:rPr lang="pt-BR" dirty="0"/>
              <a:t>Transferência de </a:t>
            </a:r>
            <a:r>
              <a:rPr lang="pt-BR" dirty="0" err="1"/>
              <a:t>Hypertexto</a:t>
            </a:r>
            <a:r>
              <a:rPr lang="pt-BR" dirty="0"/>
              <a:t>;</a:t>
            </a:r>
          </a:p>
          <a:p>
            <a:pPr lvl="1"/>
            <a:r>
              <a:rPr lang="pt-BR" dirty="0"/>
              <a:t>Transferência de arquivos;</a:t>
            </a:r>
          </a:p>
          <a:p>
            <a:pPr lvl="1"/>
            <a:r>
              <a:rPr lang="pt-BR" dirty="0"/>
              <a:t>e muitos outros serviços...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FDCE88A-0F76-D047-A841-36F31CB31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95890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CE9C6E3-CAE2-C042-B05C-23F3524C3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6439D62-D177-944D-A450-511708D54849}" type="slidenum">
              <a:rPr lang="en-US" smtClean="0"/>
              <a:pPr>
                <a:spcAft>
                  <a:spcPts val="600"/>
                </a:spcAft>
              </a:pPr>
              <a:t>36</a:t>
            </a:fld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9E1A205-D456-964D-A08B-0872A6397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231" y="643467"/>
            <a:ext cx="7541538" cy="5571065"/>
          </a:xfrm>
          <a:prstGeom prst="rect">
            <a:avLst/>
          </a:prstGeom>
          <a:ln>
            <a:noFill/>
          </a:ln>
        </p:spPr>
      </p:pic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0994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Comunicação Distribuída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CA25CFE-07A3-5E44-ADED-E0E835222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425" y="2139351"/>
            <a:ext cx="9095149" cy="4165196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CE9C6E3-CAE2-C042-B05C-23F3524C3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6439D62-D177-944D-A450-511708D54849}" type="slidenum">
              <a:rPr lang="en-US" smtClean="0"/>
              <a:pPr>
                <a:spcAft>
                  <a:spcPts val="600"/>
                </a:spcAft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9096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Comunicação Distribuída - Middleware </a:t>
            </a:r>
            <a:r>
              <a:rPr lang="pt-BR" dirty="0" err="1"/>
              <a:t>Protocols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469" y="1894946"/>
            <a:ext cx="5987917" cy="4283122"/>
          </a:xfrm>
          <a:prstGeom prst="rect">
            <a:avLst/>
          </a:prstGeom>
        </p:spPr>
      </p:pic>
      <p:cxnSp>
        <p:nvCxnSpPr>
          <p:cNvPr id="9" name="Conector de Seta Reta 8"/>
          <p:cNvCxnSpPr/>
          <p:nvPr/>
        </p:nvCxnSpPr>
        <p:spPr>
          <a:xfrm flipV="1">
            <a:off x="362098" y="3325686"/>
            <a:ext cx="1100370" cy="15012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DB91545-4555-C844-BCD0-7E9BA2DC2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38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8540E44-ECBC-1044-B630-109F03B5F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050" y="2659212"/>
            <a:ext cx="2882900" cy="283420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6E05AD7-9D61-7444-994F-6F2F4EF96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6257680"/>
            <a:ext cx="88900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6018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EF96A6F-D1FC-DA43-8762-B5A5BE324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39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D6F1D3D-7F20-5542-9A52-DC14B6DB8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925" y="917111"/>
            <a:ext cx="5006975" cy="502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21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4213" y="1732115"/>
            <a:ext cx="3670211" cy="4496619"/>
          </a:xfrm>
        </p:spPr>
        <p:txBody>
          <a:bodyPr>
            <a:normAutofit/>
          </a:bodyPr>
          <a:lstStyle/>
          <a:p>
            <a:r>
              <a:rPr lang="pt-BR" sz="1900" dirty="0"/>
              <a:t>Até agora, vimos a organização dos Sistemas Distribuídos como "um todo".</a:t>
            </a:r>
          </a:p>
          <a:p>
            <a:r>
              <a:rPr lang="pt-BR" sz="1900" dirty="0"/>
              <a:t>Falamos das diferentes arquiteturas de softwares e sem nos atentar, usamos várias vezes o termo </a:t>
            </a:r>
            <a:r>
              <a:rPr lang="pt-BR" sz="1900" dirty="0">
                <a:solidFill>
                  <a:srgbClr val="055ABE"/>
                </a:solidFill>
              </a:rPr>
              <a:t>OPERAÇÃO</a:t>
            </a:r>
            <a:r>
              <a:rPr lang="pt-BR" sz="1900" dirty="0"/>
              <a:t>, designando uma </a:t>
            </a:r>
            <a:r>
              <a:rPr lang="pt-BR" sz="1900" dirty="0">
                <a:solidFill>
                  <a:srgbClr val="055ABE"/>
                </a:solidFill>
              </a:rPr>
              <a:t>comunicação entre componentes</a:t>
            </a:r>
            <a:r>
              <a:rPr lang="pt-BR" sz="1900" dirty="0"/>
              <a:t>.</a:t>
            </a:r>
          </a:p>
          <a:p>
            <a:r>
              <a:rPr lang="pt-BR" sz="1900" dirty="0"/>
              <a:t>Mas o que são essas operações? Para isso estudaremos em detalhes os </a:t>
            </a:r>
            <a:r>
              <a:rPr lang="pt-BR" sz="1900" dirty="0">
                <a:solidFill>
                  <a:srgbClr val="055ABE"/>
                </a:solidFill>
              </a:rPr>
              <a:t>PROCESSOS</a:t>
            </a:r>
            <a:r>
              <a:rPr lang="pt-BR" sz="1900" dirty="0"/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126B09F-8DED-5741-B238-E20C53A9E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952641"/>
            <a:ext cx="6019331" cy="2949471"/>
          </a:xfrm>
          <a:prstGeom prst="rect">
            <a:avLst/>
          </a:prstGeom>
          <a:effectLst/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ADB52DE-FCA3-BA49-91B2-22D93F732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6439D62-D177-944D-A450-511708D54849}" type="slidenum">
              <a:rPr lang="pt-BR">
                <a:solidFill>
                  <a:srgbClr val="303030"/>
                </a:solidFill>
              </a:rPr>
              <a:pPr>
                <a:spcAft>
                  <a:spcPts val="600"/>
                </a:spcAft>
              </a:pPr>
              <a:t>4</a:t>
            </a:fld>
            <a:endParaRPr lang="pt-BR">
              <a:solidFill>
                <a:srgbClr val="3030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3455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Comunicação Distribuída - Middleware </a:t>
            </a:r>
            <a:r>
              <a:rPr lang="pt-BR" dirty="0" err="1"/>
              <a:t>Protocols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Middleware</a:t>
            </a:r>
            <a:r>
              <a:rPr lang="pt-BR" dirty="0"/>
              <a:t> é uma </a:t>
            </a:r>
            <a:r>
              <a:rPr lang="pt-BR" dirty="0">
                <a:solidFill>
                  <a:srgbClr val="055ABE"/>
                </a:solidFill>
              </a:rPr>
              <a:t>aplicação que reside</a:t>
            </a:r>
            <a:r>
              <a:rPr lang="pt-BR" dirty="0"/>
              <a:t>, na maioria das vezes, </a:t>
            </a:r>
            <a:r>
              <a:rPr lang="pt-BR" dirty="0">
                <a:solidFill>
                  <a:srgbClr val="055ABE"/>
                </a:solidFill>
              </a:rPr>
              <a:t>na camada de aplicação</a:t>
            </a:r>
            <a:r>
              <a:rPr lang="pt-BR" dirty="0"/>
              <a:t>, mas que contém muitos </a:t>
            </a:r>
            <a:r>
              <a:rPr lang="pt-BR" dirty="0">
                <a:solidFill>
                  <a:srgbClr val="055ABE"/>
                </a:solidFill>
              </a:rPr>
              <a:t>protocolos de uso geral </a:t>
            </a:r>
            <a:r>
              <a:rPr lang="pt-BR" dirty="0"/>
              <a:t>que formam </a:t>
            </a:r>
            <a:r>
              <a:rPr lang="pt-BR" dirty="0">
                <a:solidFill>
                  <a:srgbClr val="055ABE"/>
                </a:solidFill>
              </a:rPr>
              <a:t>suas próprias camadas</a:t>
            </a:r>
            <a:r>
              <a:rPr lang="pt-BR" dirty="0"/>
              <a:t>, independente de outras aplicações mais específicas;</a:t>
            </a:r>
          </a:p>
          <a:p>
            <a:pPr lvl="1"/>
            <a:r>
              <a:rPr lang="pt-BR" dirty="0"/>
              <a:t>Protocolos de autenticação ou autorização;</a:t>
            </a:r>
          </a:p>
          <a:p>
            <a:pPr lvl="1"/>
            <a:r>
              <a:rPr lang="pt-BR" dirty="0"/>
              <a:t>Protocolos de Transações;</a:t>
            </a:r>
          </a:p>
          <a:p>
            <a:pPr lvl="1"/>
            <a:r>
              <a:rPr lang="pt-BR" dirty="0"/>
              <a:t>Protocolos de Bloqueio;</a:t>
            </a:r>
          </a:p>
          <a:p>
            <a:pPr lvl="1"/>
            <a:r>
              <a:rPr lang="pt-BR" dirty="0"/>
              <a:t>entre outros...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6E2897F-817A-8046-8320-09416EE13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40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80E0FE3-0397-A541-ADCF-D6E029AD9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087" y="3295650"/>
            <a:ext cx="3375025" cy="331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206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Comunicação Distribuída - Middleware </a:t>
            </a:r>
            <a:r>
              <a:rPr lang="pt-BR" dirty="0" err="1"/>
              <a:t>Protocols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Protocolos de Middleware fornecem </a:t>
            </a:r>
            <a:r>
              <a:rPr lang="pt-BR" dirty="0">
                <a:solidFill>
                  <a:srgbClr val="055ABE"/>
                </a:solidFill>
              </a:rPr>
              <a:t>serviços de comunicação de alto nível como</a:t>
            </a:r>
            <a:r>
              <a:rPr lang="pt-BR" dirty="0"/>
              <a:t>:</a:t>
            </a:r>
          </a:p>
          <a:p>
            <a:pPr lvl="1"/>
            <a:r>
              <a:rPr lang="pt-BR" dirty="0">
                <a:solidFill>
                  <a:srgbClr val="055ABE"/>
                </a:solidFill>
              </a:rPr>
              <a:t>Chamada de Procedimentos Remotos (RPC);</a:t>
            </a:r>
          </a:p>
          <a:p>
            <a:pPr lvl="1"/>
            <a:r>
              <a:rPr lang="pt-BR" dirty="0">
                <a:solidFill>
                  <a:srgbClr val="055ABE"/>
                </a:solidFill>
              </a:rPr>
              <a:t>Invocação de Objetos Remotos (RMI);</a:t>
            </a:r>
          </a:p>
          <a:p>
            <a:pPr lvl="1"/>
            <a:r>
              <a:rPr lang="pt-BR" dirty="0">
                <a:solidFill>
                  <a:srgbClr val="055ABE"/>
                </a:solidFill>
              </a:rPr>
              <a:t>Transferência Representacional de Estado (REST)</a:t>
            </a:r>
          </a:p>
          <a:p>
            <a:pPr lvl="1"/>
            <a:r>
              <a:rPr lang="pt-BR" dirty="0"/>
              <a:t>Estabelecer e sincronizar fluxos para transferir dados em tempo real;</a:t>
            </a:r>
          </a:p>
          <a:p>
            <a:pPr lvl="1"/>
            <a:r>
              <a:rPr lang="pt-BR" dirty="0"/>
              <a:t>Oferecer serviços </a:t>
            </a:r>
            <a:r>
              <a:rPr lang="pt-BR" dirty="0" err="1"/>
              <a:t>multicast</a:t>
            </a:r>
            <a:r>
              <a:rPr lang="pt-BR" dirty="0"/>
              <a:t> confiáveis;</a:t>
            </a:r>
          </a:p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6E12A67-2378-F34F-818F-3CB18AF0B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41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D094A13-7AE6-294F-9C17-CB53ECEE0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143" y="4475997"/>
            <a:ext cx="2750553" cy="206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1945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Comunicação Distribuída - Middleware </a:t>
            </a:r>
            <a:r>
              <a:rPr lang="pt-BR" dirty="0" err="1"/>
              <a:t>Protocols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62098" y="1916044"/>
            <a:ext cx="7076927" cy="3913256"/>
          </a:xfrm>
        </p:spPr>
        <p:txBody>
          <a:bodyPr>
            <a:normAutofit fontScale="92500" lnSpcReduction="20000"/>
          </a:bodyPr>
          <a:lstStyle/>
          <a:p>
            <a:r>
              <a:rPr lang="pt-BR" sz="2400" dirty="0"/>
              <a:t>Os Middlewares podem oferecer diversas alternativas de comunicação, </a:t>
            </a:r>
            <a:r>
              <a:rPr lang="pt-BR" sz="2400" dirty="0">
                <a:solidFill>
                  <a:srgbClr val="055ABE"/>
                </a:solidFill>
              </a:rPr>
              <a:t>afim de implementar recursos concorrentes</a:t>
            </a:r>
            <a:r>
              <a:rPr lang="pt-BR" sz="2400" dirty="0"/>
              <a:t>. São elas:</a:t>
            </a:r>
          </a:p>
          <a:p>
            <a:pPr marL="0" indent="0">
              <a:buNone/>
            </a:pPr>
            <a:endParaRPr lang="pt-BR" sz="2400" dirty="0"/>
          </a:p>
          <a:p>
            <a:pPr lvl="1"/>
            <a:r>
              <a:rPr lang="pt-BR" b="1" dirty="0">
                <a:solidFill>
                  <a:srgbClr val="055ABE"/>
                </a:solidFill>
              </a:rPr>
              <a:t>Comunicação Persistente</a:t>
            </a:r>
            <a:r>
              <a:rPr lang="pt-BR" dirty="0">
                <a:solidFill>
                  <a:srgbClr val="055ABE"/>
                </a:solidFill>
              </a:rPr>
              <a:t>: </a:t>
            </a:r>
          </a:p>
          <a:p>
            <a:pPr lvl="2"/>
            <a:r>
              <a:rPr lang="pt-BR" sz="2400" dirty="0"/>
              <a:t>Uma mensagem é armazenada pelo Middleware de comunicação </a:t>
            </a:r>
            <a:r>
              <a:rPr lang="pt-BR" sz="2400" dirty="0">
                <a:solidFill>
                  <a:srgbClr val="055ABE"/>
                </a:solidFill>
              </a:rPr>
              <a:t>durante o tempo que for necessário</a:t>
            </a:r>
            <a:r>
              <a:rPr lang="pt-BR" sz="2400" dirty="0"/>
              <a:t> para </a:t>
            </a:r>
            <a:r>
              <a:rPr lang="pt-BR" sz="2400"/>
              <a:t>entregá-la ao</a:t>
            </a:r>
            <a:r>
              <a:rPr lang="pt-BR" sz="2400" b="1"/>
              <a:t>(s)</a:t>
            </a:r>
            <a:r>
              <a:rPr lang="pt-BR" sz="2400"/>
              <a:t> receptor</a:t>
            </a:r>
            <a:r>
              <a:rPr lang="pt-BR" sz="2400" b="1"/>
              <a:t>(es)</a:t>
            </a:r>
            <a:r>
              <a:rPr lang="pt-BR" sz="2400"/>
              <a:t>;</a:t>
            </a:r>
            <a:endParaRPr lang="pt-BR" sz="2400" dirty="0"/>
          </a:p>
          <a:p>
            <a:pPr lvl="1"/>
            <a:endParaRPr lang="pt-BR" dirty="0"/>
          </a:p>
          <a:p>
            <a:pPr lvl="1"/>
            <a:r>
              <a:rPr lang="pt-BR" b="1" dirty="0">
                <a:solidFill>
                  <a:srgbClr val="055ABE"/>
                </a:solidFill>
              </a:rPr>
              <a:t>Comunicação Transiente</a:t>
            </a:r>
            <a:r>
              <a:rPr lang="pt-BR" dirty="0">
                <a:solidFill>
                  <a:srgbClr val="055ABE"/>
                </a:solidFill>
              </a:rPr>
              <a:t>:</a:t>
            </a:r>
          </a:p>
          <a:p>
            <a:pPr lvl="2"/>
            <a:r>
              <a:rPr lang="pt-BR" sz="2400" dirty="0"/>
              <a:t> Uma mensagem é armazenada pelo Middleware de comunicação </a:t>
            </a:r>
            <a:r>
              <a:rPr lang="pt-BR" sz="2400" dirty="0">
                <a:solidFill>
                  <a:srgbClr val="055ABE"/>
                </a:solidFill>
              </a:rPr>
              <a:t>somente durante o tempo </a:t>
            </a:r>
            <a:r>
              <a:rPr lang="pt-BR" sz="2400" dirty="0"/>
              <a:t>em que a aplicação remetente e a aplicação receptora estiverem executando;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94166CF-A95E-924B-BE6A-68894B214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42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404AF00-17FD-0544-86AF-9B4159E3C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025" y="2917676"/>
            <a:ext cx="4457700" cy="217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157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Comunicação Distribuída - Middleware </a:t>
            </a:r>
            <a:r>
              <a:rPr lang="pt-BR" dirty="0" err="1"/>
              <a:t>Protocols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62097" y="1916044"/>
            <a:ext cx="11058378" cy="4713355"/>
          </a:xfrm>
        </p:spPr>
        <p:txBody>
          <a:bodyPr/>
          <a:lstStyle/>
          <a:p>
            <a:r>
              <a:rPr lang="pt-BR" sz="2400" b="1" dirty="0">
                <a:solidFill>
                  <a:srgbClr val="055ABE"/>
                </a:solidFill>
              </a:rPr>
              <a:t>Comunicação Assíncrona</a:t>
            </a:r>
          </a:p>
          <a:p>
            <a:pPr lvl="1"/>
            <a:r>
              <a:rPr lang="pt-BR" dirty="0">
                <a:solidFill>
                  <a:srgbClr val="055ABE"/>
                </a:solidFill>
              </a:rPr>
              <a:t>Remetente continua sua execução </a:t>
            </a:r>
            <a:r>
              <a:rPr lang="pt-BR" dirty="0"/>
              <a:t>imediatamente após ter apresentado sua mensagem para transmissão;</a:t>
            </a:r>
          </a:p>
          <a:p>
            <a:pPr lvl="1"/>
            <a:endParaRPr lang="pt-BR" dirty="0"/>
          </a:p>
          <a:p>
            <a:r>
              <a:rPr lang="pt-BR" sz="2400" b="1" dirty="0">
                <a:solidFill>
                  <a:srgbClr val="055ABE"/>
                </a:solidFill>
              </a:rPr>
              <a:t>Comunicação Síncrona</a:t>
            </a:r>
          </a:p>
          <a:p>
            <a:pPr lvl="1"/>
            <a:r>
              <a:rPr lang="pt-BR" dirty="0">
                <a:solidFill>
                  <a:srgbClr val="055ABE"/>
                </a:solidFill>
              </a:rPr>
              <a:t>Remetente é bloqueado </a:t>
            </a:r>
            <a:r>
              <a:rPr lang="pt-BR" dirty="0"/>
              <a:t>até saber que sua requisição foi aceita. Possui 3 casos:</a:t>
            </a:r>
          </a:p>
          <a:p>
            <a:pPr lvl="2"/>
            <a:r>
              <a:rPr lang="pt-BR" sz="2400" dirty="0"/>
              <a:t>Middleware avisa que se encarregará da transmissão;</a:t>
            </a:r>
          </a:p>
          <a:p>
            <a:pPr lvl="2"/>
            <a:r>
              <a:rPr lang="pt-BR" sz="2400" dirty="0"/>
              <a:t>Remetente sincroniza até que sua requisição seja entregue ao receptor;</a:t>
            </a:r>
          </a:p>
          <a:p>
            <a:pPr lvl="2"/>
            <a:r>
              <a:rPr lang="pt-BR" sz="2400" dirty="0"/>
              <a:t>Remetente espera até que sua requisição tenha sido totalmente processada;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98589F9-D280-CA4F-A265-F018CD8EA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19385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/>
              <a:t>Comunicação Distribuída - Middleware Protocols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Os 3 casos de sincronia com o middleware são: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FA29080-789F-734D-82D9-A5CDEB604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44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DE67135-9C1B-CA4E-99CC-15DEF2565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2540000"/>
            <a:ext cx="7391400" cy="391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4356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2BFC-8AAD-3448-9DD5-08BB16558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39245"/>
            <a:ext cx="9144000" cy="1256160"/>
          </a:xfrm>
        </p:spPr>
        <p:txBody>
          <a:bodyPr>
            <a:normAutofit fontScale="90000"/>
          </a:bodyPr>
          <a:lstStyle/>
          <a:p>
            <a:r>
              <a:rPr lang="pt-BR" dirty="0"/>
              <a:t>Processos e comunicação em Sistemas Distribuídos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E61B4-FFF3-1C4C-8597-91AE35CF6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0458"/>
            <a:ext cx="9144000" cy="1655762"/>
          </a:xfrm>
        </p:spPr>
        <p:txBody>
          <a:bodyPr/>
          <a:lstStyle/>
          <a:p>
            <a:r>
              <a:rPr lang="pt-BR" dirty="0"/>
              <a:t>Prof. Me. Christopher Lima</a:t>
            </a:r>
          </a:p>
          <a:p>
            <a:r>
              <a:rPr lang="pt-BR" dirty="0" err="1"/>
              <a:t>christopher@inatel.br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A80F-9BF7-684D-A076-AB9FD548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45</a:t>
            </a:fld>
            <a:endParaRPr lang="pt-BR"/>
          </a:p>
        </p:txBody>
      </p:sp>
      <p:sp>
        <p:nvSpPr>
          <p:cNvPr id="6" name="Retângulo 6">
            <a:extLst>
              <a:ext uri="{FF2B5EF4-FFF2-40B4-BE49-F238E27FC236}">
                <a16:creationId xmlns:a16="http://schemas.microsoft.com/office/drawing/2014/main" id="{D9240B21-3DB3-784A-B43F-126AB8247637}"/>
              </a:ext>
            </a:extLst>
          </p:cNvPr>
          <p:cNvSpPr/>
          <p:nvPr/>
        </p:nvSpPr>
        <p:spPr>
          <a:xfrm>
            <a:off x="0" y="24064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BC4F10D-F196-5A48-8122-AA49C7CA0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908550"/>
            <a:ext cx="3251200" cy="14478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C9BB597-AE86-BF4D-A0A4-82FCB3DF7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195" y="283025"/>
            <a:ext cx="4499610" cy="232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02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2.1 Processos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62097" y="1916045"/>
            <a:ext cx="11361474" cy="4504006"/>
          </a:xfrm>
        </p:spPr>
        <p:txBody>
          <a:bodyPr>
            <a:normAutofit/>
          </a:bodyPr>
          <a:lstStyle/>
          <a:p>
            <a:r>
              <a:rPr lang="pt-BR" dirty="0"/>
              <a:t>Sistemas Operacionais modernos criam </a:t>
            </a:r>
            <a:r>
              <a:rPr lang="pt-BR" dirty="0">
                <a:solidFill>
                  <a:srgbClr val="055ABE"/>
                </a:solidFill>
              </a:rPr>
              <a:t>vários processadores </a:t>
            </a:r>
            <a:r>
              <a:rPr lang="pt-BR" dirty="0"/>
              <a:t>virtuais, cada um para executar um programa. Logo:</a:t>
            </a:r>
          </a:p>
          <a:p>
            <a:pPr marL="0" indent="0" algn="ctr">
              <a:buNone/>
            </a:pPr>
            <a:r>
              <a:rPr lang="pt-BR" i="1" dirty="0">
                <a:ln w="0"/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"..Para o campo de software, um PROCESSO costuma ser definido como um programa que está em execução por um processador virtual multitarefas.."</a:t>
            </a:r>
          </a:p>
          <a:p>
            <a:r>
              <a:rPr lang="pt-BR" dirty="0"/>
              <a:t>Cada Processo possui seu próprio </a:t>
            </a:r>
            <a:r>
              <a:rPr lang="pt-BR" dirty="0">
                <a:solidFill>
                  <a:srgbClr val="055ABE"/>
                </a:solidFill>
              </a:rPr>
              <a:t>espaço de endereçamento</a:t>
            </a:r>
            <a:r>
              <a:rPr lang="pt-BR" dirty="0"/>
              <a:t>, logo, um </a:t>
            </a:r>
            <a:r>
              <a:rPr lang="pt-BR" dirty="0">
                <a:solidFill>
                  <a:srgbClr val="055ABE"/>
                </a:solidFill>
              </a:rPr>
              <a:t>processo não interfere na execução de outro processo</a:t>
            </a:r>
            <a:r>
              <a:rPr lang="pt-BR" dirty="0"/>
              <a:t>. </a:t>
            </a:r>
          </a:p>
          <a:p>
            <a:r>
              <a:rPr lang="pt-BR" dirty="0"/>
              <a:t>Comunicação entre processos (</a:t>
            </a:r>
            <a:r>
              <a:rPr lang="pt-BR" dirty="0" err="1"/>
              <a:t>IPCs</a:t>
            </a:r>
            <a:r>
              <a:rPr lang="pt-BR" dirty="0"/>
              <a:t> – Inter </a:t>
            </a:r>
            <a:r>
              <a:rPr lang="pt-BR" dirty="0" err="1"/>
              <a:t>Process</a:t>
            </a:r>
            <a:r>
              <a:rPr lang="pt-BR" dirty="0"/>
              <a:t> Communications).</a:t>
            </a:r>
          </a:p>
          <a:p>
            <a:r>
              <a:rPr lang="pt-BR" dirty="0"/>
              <a:t>Porém, o </a:t>
            </a:r>
            <a:r>
              <a:rPr lang="pt-BR" dirty="0">
                <a:solidFill>
                  <a:srgbClr val="055ABE"/>
                </a:solidFill>
              </a:rPr>
              <a:t>chaveamento entre processos é uma operação cara</a:t>
            </a:r>
            <a:r>
              <a:rPr lang="pt-BR" dirty="0"/>
              <a:t>. O que fazer para resolver este problema? </a:t>
            </a:r>
            <a:r>
              <a:rPr lang="pt-BR" dirty="0">
                <a:solidFill>
                  <a:srgbClr val="055ABE"/>
                </a:solidFill>
              </a:rPr>
              <a:t>THREADS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74FA120-1EE7-DC4E-BC78-40C4A42E1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3768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1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6798" y="213755"/>
            <a:ext cx="3739341" cy="1330839"/>
          </a:xfrm>
        </p:spPr>
        <p:txBody>
          <a:bodyPr>
            <a:normAutofit/>
          </a:bodyPr>
          <a:lstStyle/>
          <a:p>
            <a:r>
              <a:rPr lang="pt-BR" dirty="0"/>
              <a:t>Threads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46798" y="1544594"/>
            <a:ext cx="4238705" cy="5176881"/>
          </a:xfrm>
        </p:spPr>
        <p:txBody>
          <a:bodyPr>
            <a:normAutofit lnSpcReduction="10000"/>
          </a:bodyPr>
          <a:lstStyle/>
          <a:p>
            <a:r>
              <a:rPr lang="pt-BR" sz="2000" dirty="0"/>
              <a:t>Um processo pode possuir múltiplas Threads dentro de um mesmo espaço de endereçamento (</a:t>
            </a:r>
            <a:r>
              <a:rPr lang="pt-BR" sz="2000" dirty="0">
                <a:solidFill>
                  <a:srgbClr val="055ABE"/>
                </a:solidFill>
              </a:rPr>
              <a:t>processo </a:t>
            </a:r>
            <a:r>
              <a:rPr lang="pt-BR" sz="2000" dirty="0" err="1">
                <a:solidFill>
                  <a:srgbClr val="055ABE"/>
                </a:solidFill>
              </a:rPr>
              <a:t>multithread</a:t>
            </a:r>
            <a:r>
              <a:rPr lang="pt-BR" sz="2000" dirty="0"/>
              <a:t>). Logo, o chaveamento entre Threads é uma operação bem mais barata.</a:t>
            </a:r>
          </a:p>
          <a:p>
            <a:endParaRPr lang="pt-BR" sz="2000" dirty="0"/>
          </a:p>
          <a:p>
            <a:pPr marL="0" indent="0">
              <a:buNone/>
            </a:pPr>
            <a:r>
              <a:rPr lang="pt-BR" sz="2000" i="1" dirty="0">
                <a:ln w="0"/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"..As THREADS podem ser vistas como </a:t>
            </a:r>
            <a:r>
              <a:rPr lang="pt-BR" sz="2000" i="1" dirty="0" err="1">
                <a:ln w="0"/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mini-processos</a:t>
            </a:r>
            <a:r>
              <a:rPr lang="pt-BR" sz="2000" i="1" dirty="0">
                <a:ln w="0"/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onde cada thread executa sua própria porção de código...”</a:t>
            </a:r>
          </a:p>
          <a:p>
            <a:pPr marL="0" indent="0">
              <a:buNone/>
            </a:pPr>
            <a:endParaRPr lang="pt-BR" sz="2000" i="1" dirty="0">
              <a:ln w="0"/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pt-BR" sz="2000" dirty="0"/>
              <a:t>A principal vantagem do uso de threads, é que sempre que acontecer uma chamada bloqueadora do sistema, o processo não é bloqueado como um todo.</a:t>
            </a:r>
          </a:p>
          <a:p>
            <a:endParaRPr lang="pt-BR" sz="1600" dirty="0"/>
          </a:p>
        </p:txBody>
      </p:sp>
      <p:pic>
        <p:nvPicPr>
          <p:cNvPr id="5" name="Imagem 4" descr="Interface gráfica do usuário&#10;&#10;Descrição gerada automaticamente com confiança baixa">
            <a:extLst>
              <a:ext uri="{FF2B5EF4-FFF2-40B4-BE49-F238E27FC236}">
                <a16:creationId xmlns:a16="http://schemas.microsoft.com/office/drawing/2014/main" id="{246C5ECC-2166-E44C-98F8-B2AB0F95A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457" y="1843565"/>
            <a:ext cx="6155141" cy="3169897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BBC8A9A-5C97-074B-8393-7567AB53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6439D62-D177-944D-A450-511708D54849}" type="slidenum">
              <a:rPr lang="pt-BR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pt-BR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826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Threads – Mudança de contexto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AD8D26A-985D-9849-B587-E7272178D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7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6489E91-C7CB-C04F-B898-7968F16F3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88" y="1950677"/>
            <a:ext cx="11627224" cy="276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067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2098" y="1250401"/>
            <a:ext cx="10901413" cy="519766"/>
          </a:xfrm>
        </p:spPr>
        <p:txBody>
          <a:bodyPr>
            <a:normAutofit fontScale="90000"/>
          </a:bodyPr>
          <a:lstStyle/>
          <a:p>
            <a:r>
              <a:rPr lang="pt-BR" dirty="0"/>
              <a:t>Threads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62098" y="1836662"/>
            <a:ext cx="10991702" cy="4519688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As Threads podem ser implementadas de </a:t>
            </a:r>
            <a:r>
              <a:rPr lang="pt-BR" dirty="0">
                <a:solidFill>
                  <a:srgbClr val="055ABE"/>
                </a:solidFill>
              </a:rPr>
              <a:t>duas formas diferentes</a:t>
            </a:r>
            <a:r>
              <a:rPr lang="pt-BR" dirty="0"/>
              <a:t>:</a:t>
            </a:r>
          </a:p>
          <a:p>
            <a:r>
              <a:rPr lang="pt-BR" dirty="0">
                <a:solidFill>
                  <a:srgbClr val="055ABE"/>
                </a:solidFill>
              </a:rPr>
              <a:t>Nível de Usuário</a:t>
            </a:r>
          </a:p>
          <a:p>
            <a:pPr lvl="1"/>
            <a:r>
              <a:rPr lang="pt-BR" dirty="0"/>
              <a:t>As threads rodam sobre uma camada de software que gerenciam as threads (</a:t>
            </a:r>
            <a:r>
              <a:rPr lang="pt-BR" dirty="0">
                <a:solidFill>
                  <a:srgbClr val="055ABE"/>
                </a:solidFill>
              </a:rPr>
              <a:t>pool de threads</a:t>
            </a:r>
            <a:r>
              <a:rPr lang="pt-BR" dirty="0"/>
              <a:t>);</a:t>
            </a:r>
          </a:p>
          <a:p>
            <a:pPr lvl="1"/>
            <a:r>
              <a:rPr lang="pt-BR" dirty="0">
                <a:solidFill>
                  <a:srgbClr val="055ABE"/>
                </a:solidFill>
              </a:rPr>
              <a:t>Chaveamento entre Threads extremamente mais rápido;</a:t>
            </a:r>
          </a:p>
          <a:p>
            <a:pPr lvl="1"/>
            <a:r>
              <a:rPr lang="pt-BR" dirty="0"/>
              <a:t>Desvantagem: uma chamada de sistema bloqueadora </a:t>
            </a:r>
            <a:r>
              <a:rPr lang="pt-BR" dirty="0">
                <a:solidFill>
                  <a:srgbClr val="055ABE"/>
                </a:solidFill>
              </a:rPr>
              <a:t>pode</a:t>
            </a:r>
            <a:r>
              <a:rPr lang="pt-BR" dirty="0"/>
              <a:t> acarretar no bloqueio de todas as Threads;</a:t>
            </a:r>
          </a:p>
          <a:p>
            <a:r>
              <a:rPr lang="pt-BR" dirty="0">
                <a:solidFill>
                  <a:srgbClr val="055ABE"/>
                </a:solidFill>
              </a:rPr>
              <a:t>Nível de </a:t>
            </a:r>
            <a:r>
              <a:rPr lang="pt-BR" dirty="0" err="1">
                <a:solidFill>
                  <a:srgbClr val="055ABE"/>
                </a:solidFill>
              </a:rPr>
              <a:t>Kernel</a:t>
            </a:r>
            <a:endParaRPr lang="pt-BR" dirty="0">
              <a:solidFill>
                <a:srgbClr val="055ABE"/>
              </a:solidFill>
            </a:endParaRPr>
          </a:p>
          <a:p>
            <a:pPr lvl="1"/>
            <a:r>
              <a:rPr lang="pt-BR" dirty="0"/>
              <a:t>O gerenciamento das threads é </a:t>
            </a:r>
            <a:r>
              <a:rPr lang="pt-BR" dirty="0">
                <a:solidFill>
                  <a:srgbClr val="055ABE"/>
                </a:solidFill>
              </a:rPr>
              <a:t>feito pelo </a:t>
            </a:r>
            <a:r>
              <a:rPr lang="pt-BR" dirty="0" err="1">
                <a:solidFill>
                  <a:srgbClr val="055ABE"/>
                </a:solidFill>
              </a:rPr>
              <a:t>kernel</a:t>
            </a:r>
            <a:r>
              <a:rPr lang="pt-BR" dirty="0">
                <a:solidFill>
                  <a:srgbClr val="055ABE"/>
                </a:solidFill>
              </a:rPr>
              <a:t>;</a:t>
            </a:r>
          </a:p>
          <a:p>
            <a:pPr lvl="1"/>
            <a:r>
              <a:rPr lang="pt-BR" dirty="0"/>
              <a:t>Uma chamada de sistema bloqueadora não acarreta no bloqueio de outras Threads;</a:t>
            </a:r>
          </a:p>
          <a:p>
            <a:pPr lvl="1"/>
            <a:r>
              <a:rPr lang="pt-BR" dirty="0"/>
              <a:t>Desvantagem: Chavear contexto de threads neste caso é mais caro;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EE4645F-D45C-1E46-BB65-07C28E6D9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0525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Threads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9687C9B-B2FF-D343-BBA9-6815CA070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9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4EA29CC-C9BF-0D4C-9C27-DD3B34192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03" y="1945253"/>
            <a:ext cx="11545794" cy="296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19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A018595-B22F-3E47-BF0C-A9E6873B8CCE}">
  <we:reference id="wa104380121" version="2.0.0.0" store="pt-BR" storeType="OMEX"/>
  <we:alternateReferences>
    <we:reference id="WA104380121" version="2.0.0.0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5B7751099D6F4439EF462B81B861F67" ma:contentTypeVersion="2" ma:contentTypeDescription="Crie um novo documento." ma:contentTypeScope="" ma:versionID="6a3a39143fce655d7153c7ee0bb2b450">
  <xsd:schema xmlns:xsd="http://www.w3.org/2001/XMLSchema" xmlns:xs="http://www.w3.org/2001/XMLSchema" xmlns:p="http://schemas.microsoft.com/office/2006/metadata/properties" xmlns:ns2="30c8df52-60e3-4662-9160-0774610aaba7" targetNamespace="http://schemas.microsoft.com/office/2006/metadata/properties" ma:root="true" ma:fieldsID="bed9a884703632ce403640489af99339" ns2:_="">
    <xsd:import namespace="30c8df52-60e3-4662-9160-0774610aab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c8df52-60e3-4662-9160-0774610aab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7CF3E92-C36C-4CF5-88F6-B53117239F5E}"/>
</file>

<file path=customXml/itemProps2.xml><?xml version="1.0" encoding="utf-8"?>
<ds:datastoreItem xmlns:ds="http://schemas.openxmlformats.org/officeDocument/2006/customXml" ds:itemID="{EB85C9D6-2AD0-40EA-A3E3-05221B425BCE}"/>
</file>

<file path=customXml/itemProps3.xml><?xml version="1.0" encoding="utf-8"?>
<ds:datastoreItem xmlns:ds="http://schemas.openxmlformats.org/officeDocument/2006/customXml" ds:itemID="{E89BF655-6676-4A9F-8BAC-685498E9AD56}"/>
</file>

<file path=docProps/app.xml><?xml version="1.0" encoding="utf-8"?>
<Properties xmlns="http://schemas.openxmlformats.org/officeDocument/2006/extended-properties" xmlns:vt="http://schemas.openxmlformats.org/officeDocument/2006/docPropsVTypes">
  <TotalTime>3124</TotalTime>
  <Words>2359</Words>
  <Application>Microsoft Office PowerPoint</Application>
  <PresentationFormat>Widescreen</PresentationFormat>
  <Paragraphs>295</Paragraphs>
  <Slides>45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50" baseType="lpstr">
      <vt:lpstr>Arial</vt:lpstr>
      <vt:lpstr>Asap</vt:lpstr>
      <vt:lpstr>Calibri</vt:lpstr>
      <vt:lpstr>Calibri Light</vt:lpstr>
      <vt:lpstr>Office Theme</vt:lpstr>
      <vt:lpstr>Processos e comunicação em Sistemas Distribuídos</vt:lpstr>
      <vt:lpstr>O que vamos ver?</vt:lpstr>
      <vt:lpstr>Objetivos</vt:lpstr>
      <vt:lpstr>Introdução</vt:lpstr>
      <vt:lpstr>2.1 Processos</vt:lpstr>
      <vt:lpstr>Threads</vt:lpstr>
      <vt:lpstr>Threads – Mudança de contexto </vt:lpstr>
      <vt:lpstr>Threads</vt:lpstr>
      <vt:lpstr>Threads</vt:lpstr>
      <vt:lpstr>Threads em Sistemas Distribuídos</vt:lpstr>
      <vt:lpstr>Threads em SD</vt:lpstr>
      <vt:lpstr>Threads em SD</vt:lpstr>
      <vt:lpstr>Servidores Multithreads</vt:lpstr>
      <vt:lpstr>Servidores Multithreads</vt:lpstr>
      <vt:lpstr>Servidores Multithreads</vt:lpstr>
      <vt:lpstr>Mas e o NodeJS?</vt:lpstr>
      <vt:lpstr>Servidor NodeJS</vt:lpstr>
      <vt:lpstr>Estudo de caso: PayPal Utilização do Node.js no PayPal fez com que suas páginas carregassem 35% mais rápido</vt:lpstr>
      <vt:lpstr>Apresentação do PowerPoint</vt:lpstr>
      <vt:lpstr>Virtualização</vt:lpstr>
      <vt:lpstr>Virtualização</vt:lpstr>
      <vt:lpstr>Virtualização</vt:lpstr>
      <vt:lpstr>Virtualização</vt:lpstr>
      <vt:lpstr>Virtualização em SD</vt:lpstr>
      <vt:lpstr>2.2 Comunicação Distribuída</vt:lpstr>
      <vt:lpstr>Comunicação Distribuída</vt:lpstr>
      <vt:lpstr>Comunicação Distribuída</vt:lpstr>
      <vt:lpstr>Apresentação do PowerPoint</vt:lpstr>
      <vt:lpstr>Comunicação Distribuída – Modelo OSI e TCP/IP</vt:lpstr>
      <vt:lpstr>Comunicação Distribuída</vt:lpstr>
      <vt:lpstr>Comunicação Distribuída</vt:lpstr>
      <vt:lpstr>Comunicação Distribuída</vt:lpstr>
      <vt:lpstr>Comunicação Distribuída</vt:lpstr>
      <vt:lpstr>Comunicação Distribuída</vt:lpstr>
      <vt:lpstr>Comunicação Distribuída</vt:lpstr>
      <vt:lpstr>Apresentação do PowerPoint</vt:lpstr>
      <vt:lpstr>Comunicação Distribuída</vt:lpstr>
      <vt:lpstr>Comunicação Distribuída - Middleware Protocols</vt:lpstr>
      <vt:lpstr>Apresentação do PowerPoint</vt:lpstr>
      <vt:lpstr>Comunicação Distribuída - Middleware Protocols</vt:lpstr>
      <vt:lpstr>Comunicação Distribuída - Middleware Protocols</vt:lpstr>
      <vt:lpstr>Comunicação Distribuída - Middleware Protocols</vt:lpstr>
      <vt:lpstr>Comunicação Distribuída - Middleware Protocols</vt:lpstr>
      <vt:lpstr>Comunicação Distribuída - Middleware Protocols</vt:lpstr>
      <vt:lpstr>Processos e comunicação em Sistemas Distribuídos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Lima</dc:creator>
  <cp:lastModifiedBy>Vitor Figueiredo</cp:lastModifiedBy>
  <cp:revision>84</cp:revision>
  <dcterms:created xsi:type="dcterms:W3CDTF">2021-04-11T17:25:00Z</dcterms:created>
  <dcterms:modified xsi:type="dcterms:W3CDTF">2022-03-05T01:30:42Z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0x01010085B7751099D6F4439EF462B81B861F67</vt:lpwstr>
  </property>
</Properties>
</file>